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88" r:id="rId4"/>
    <p:sldId id="289" r:id="rId5"/>
    <p:sldId id="290" r:id="rId6"/>
    <p:sldId id="291" r:id="rId7"/>
    <p:sldId id="292" r:id="rId8"/>
    <p:sldId id="293" r:id="rId9"/>
    <p:sldId id="294" r:id="rId10"/>
    <p:sldId id="295" r:id="rId11"/>
    <p:sldId id="260" r:id="rId12"/>
    <p:sldId id="259" r:id="rId13"/>
    <p:sldId id="302" r:id="rId14"/>
    <p:sldId id="265" r:id="rId15"/>
    <p:sldId id="303" r:id="rId16"/>
    <p:sldId id="304" r:id="rId17"/>
    <p:sldId id="305" r:id="rId18"/>
    <p:sldId id="324" r:id="rId19"/>
    <p:sldId id="271" r:id="rId20"/>
    <p:sldId id="307" r:id="rId21"/>
    <p:sldId id="308" r:id="rId22"/>
    <p:sldId id="266" r:id="rId23"/>
    <p:sldId id="325" r:id="rId24"/>
    <p:sldId id="327" r:id="rId25"/>
    <p:sldId id="267" r:id="rId26"/>
    <p:sldId id="261" r:id="rId27"/>
    <p:sldId id="328" r:id="rId28"/>
    <p:sldId id="309" r:id="rId29"/>
    <p:sldId id="270"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268" r:id="rId43"/>
    <p:sldId id="306" r:id="rId44"/>
    <p:sldId id="262" r:id="rId45"/>
    <p:sldId id="274" r:id="rId46"/>
    <p:sldId id="329" r:id="rId47"/>
    <p:sldId id="342" r:id="rId48"/>
    <p:sldId id="330" r:id="rId49"/>
    <p:sldId id="331" r:id="rId50"/>
    <p:sldId id="275" r:id="rId51"/>
    <p:sldId id="276" r:id="rId52"/>
    <p:sldId id="335" r:id="rId53"/>
    <p:sldId id="336" r:id="rId54"/>
    <p:sldId id="263" r:id="rId55"/>
    <p:sldId id="279" r:id="rId56"/>
    <p:sldId id="280" r:id="rId57"/>
    <p:sldId id="281" r:id="rId58"/>
    <p:sldId id="282" r:id="rId59"/>
    <p:sldId id="337" r:id="rId60"/>
    <p:sldId id="283" r:id="rId61"/>
    <p:sldId id="338" r:id="rId62"/>
    <p:sldId id="339" r:id="rId63"/>
    <p:sldId id="340" r:id="rId64"/>
    <p:sldId id="343"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E1126"/>
    <a:srgbClr val="C10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4660"/>
  </p:normalViewPr>
  <p:slideViewPr>
    <p:cSldViewPr>
      <p:cViewPr varScale="1">
        <p:scale>
          <a:sx n="106" d="100"/>
          <a:sy n="106" d="100"/>
        </p:scale>
        <p:origin x="1668"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6858000" cy="1036638"/>
          </a:xfrm>
        </p:spPr>
        <p:txBody>
          <a:bodyPr/>
          <a:lstStyle/>
          <a:p>
            <a:r>
              <a:rPr lang="en-US" smtClean="0"/>
              <a:t>Click to edit Master title style</a:t>
            </a:r>
            <a:endParaRPr lang="en-US"/>
          </a:p>
        </p:txBody>
      </p:sp>
      <p:sp>
        <p:nvSpPr>
          <p:cNvPr id="6" name="Text Placeholder 5"/>
          <p:cNvSpPr>
            <a:spLocks noGrp="1"/>
          </p:cNvSpPr>
          <p:nvPr>
            <p:ph type="body" sz="quarter" idx="11"/>
          </p:nvPr>
        </p:nvSpPr>
        <p:spPr>
          <a:xfrm>
            <a:off x="1828800" y="1524000"/>
            <a:ext cx="68580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lipArt Placeholder 3"/>
          <p:cNvSpPr>
            <a:spLocks noGrp="1"/>
          </p:cNvSpPr>
          <p:nvPr>
            <p:ph type="clipArt" sz="quarter" idx="10"/>
          </p:nvPr>
        </p:nvSpPr>
        <p:spPr>
          <a:xfrm>
            <a:off x="6172200" y="3200400"/>
            <a:ext cx="2362200" cy="2362200"/>
          </a:xfrm>
        </p:spPr>
        <p:txBody>
          <a:bodyPr/>
          <a:lstStyle/>
          <a:p>
            <a:endParaRPr lang="en-US"/>
          </a:p>
        </p:txBody>
      </p:sp>
      <p:sp>
        <p:nvSpPr>
          <p:cNvPr id="5" name="TextBox 4"/>
          <p:cNvSpPr txBox="1"/>
          <p:nvPr userDrawn="1"/>
        </p:nvSpPr>
        <p:spPr>
          <a:xfrm>
            <a:off x="5181600" y="151284"/>
            <a:ext cx="3733800" cy="230832"/>
          </a:xfrm>
          <a:prstGeom prst="rect">
            <a:avLst/>
          </a:prstGeom>
          <a:noFill/>
        </p:spPr>
        <p:txBody>
          <a:bodyPr wrap="square" rtlCol="0" anchor="ctr">
            <a:spAutoFit/>
          </a:bodyPr>
          <a:lstStyle/>
          <a:p>
            <a:pPr algn="r"/>
            <a:r>
              <a:rPr lang="en-US" sz="900" dirty="0" smtClean="0">
                <a:solidFill>
                  <a:srgbClr val="000000"/>
                </a:solidFill>
                <a:latin typeface="Arial"/>
                <a:cs typeface="Arial"/>
              </a:rPr>
              <a:t>Slideshow</a:t>
            </a:r>
            <a:r>
              <a:rPr lang="en-US" sz="900" baseline="0" dirty="0" smtClean="0">
                <a:solidFill>
                  <a:srgbClr val="000000"/>
                </a:solidFill>
                <a:latin typeface="Arial"/>
                <a:cs typeface="Arial"/>
              </a:rPr>
              <a:t> Title </a:t>
            </a:r>
            <a:r>
              <a:rPr lang="en-US" sz="900" b="0" baseline="0" dirty="0" smtClean="0">
                <a:latin typeface="Arial"/>
                <a:cs typeface="Arial"/>
              </a:rPr>
              <a:t>(Select: View &gt; Master &gt; Slide Master to edit)</a:t>
            </a:r>
            <a:endParaRPr lang="en-US" sz="900" dirty="0">
              <a:solidFill>
                <a:srgbClr val="000000"/>
              </a:solidFill>
              <a:latin typeface="Arial"/>
              <a:cs typeface="Arial"/>
            </a:endParaRPr>
          </a:p>
        </p:txBody>
      </p:sp>
      <p:sp>
        <p:nvSpPr>
          <p:cNvPr id="7" name="TextBox 6"/>
          <p:cNvSpPr txBox="1"/>
          <p:nvPr userDrawn="1"/>
        </p:nvSpPr>
        <p:spPr>
          <a:xfrm>
            <a:off x="4953000" y="6383179"/>
            <a:ext cx="3962400" cy="246221"/>
          </a:xfrm>
          <a:prstGeom prst="rect">
            <a:avLst/>
          </a:prstGeom>
          <a:noFill/>
        </p:spPr>
        <p:txBody>
          <a:bodyPr wrap="square" rtlCol="0" anchor="ctr">
            <a:spAutoFit/>
          </a:bodyPr>
          <a:lstStyle/>
          <a:p>
            <a:pPr algn="r"/>
            <a:r>
              <a:rPr lang="en-US" sz="1000" b="0" dirty="0" smtClean="0">
                <a:solidFill>
                  <a:schemeClr val="tx1"/>
                </a:solidFill>
                <a:latin typeface="Arial"/>
                <a:cs typeface="Arial"/>
              </a:rPr>
              <a:t>Department</a:t>
            </a:r>
            <a:r>
              <a:rPr lang="en-US" sz="1000" b="0" baseline="0" dirty="0" smtClean="0">
                <a:solidFill>
                  <a:schemeClr val="tx1"/>
                </a:solidFill>
                <a:latin typeface="Arial"/>
                <a:cs typeface="Arial"/>
              </a:rPr>
              <a:t> Name (Select: View &gt; Master &gt; Slide Master to edit)</a:t>
            </a:r>
            <a:endParaRPr lang="en-US" sz="1000" b="0" dirty="0">
              <a:solidFill>
                <a:schemeClr val="tx1"/>
              </a:solidFill>
              <a:latin typeface="Arial"/>
              <a:cs typeface="Aria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43200" y="4462462"/>
            <a:ext cx="5029200" cy="519510"/>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743200" y="609600"/>
            <a:ext cx="5029200" cy="37719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743200" y="5029200"/>
            <a:ext cx="5029200" cy="7377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Box 4"/>
          <p:cNvSpPr txBox="1"/>
          <p:nvPr userDrawn="1"/>
        </p:nvSpPr>
        <p:spPr>
          <a:xfrm>
            <a:off x="5181600" y="151284"/>
            <a:ext cx="3733800" cy="230832"/>
          </a:xfrm>
          <a:prstGeom prst="rect">
            <a:avLst/>
          </a:prstGeom>
          <a:noFill/>
        </p:spPr>
        <p:txBody>
          <a:bodyPr wrap="square" rtlCol="0" anchor="ctr">
            <a:spAutoFit/>
          </a:bodyPr>
          <a:lstStyle/>
          <a:p>
            <a:pPr algn="r"/>
            <a:r>
              <a:rPr lang="en-US" sz="900" dirty="0" smtClean="0">
                <a:solidFill>
                  <a:srgbClr val="000000"/>
                </a:solidFill>
                <a:latin typeface="Arial"/>
                <a:cs typeface="Arial"/>
              </a:rPr>
              <a:t>Slideshow</a:t>
            </a:r>
            <a:r>
              <a:rPr lang="en-US" sz="900" baseline="0" dirty="0" smtClean="0">
                <a:solidFill>
                  <a:srgbClr val="000000"/>
                </a:solidFill>
                <a:latin typeface="Arial"/>
                <a:cs typeface="Arial"/>
              </a:rPr>
              <a:t> Title </a:t>
            </a:r>
            <a:r>
              <a:rPr lang="en-US" sz="900" b="0" baseline="0" dirty="0" smtClean="0">
                <a:latin typeface="Arial"/>
                <a:cs typeface="Arial"/>
              </a:rPr>
              <a:t>(Select: View &gt; Master &gt; Slide Master to edit)</a:t>
            </a:r>
            <a:endParaRPr lang="en-US" sz="900" dirty="0">
              <a:solidFill>
                <a:srgbClr val="000000"/>
              </a:solidFill>
              <a:latin typeface="Arial"/>
              <a:cs typeface="Arial"/>
            </a:endParaRPr>
          </a:p>
        </p:txBody>
      </p:sp>
      <p:sp>
        <p:nvSpPr>
          <p:cNvPr id="6" name="TextBox 5"/>
          <p:cNvSpPr txBox="1"/>
          <p:nvPr userDrawn="1"/>
        </p:nvSpPr>
        <p:spPr>
          <a:xfrm>
            <a:off x="4953000" y="6383179"/>
            <a:ext cx="3962400" cy="246221"/>
          </a:xfrm>
          <a:prstGeom prst="rect">
            <a:avLst/>
          </a:prstGeom>
          <a:noFill/>
        </p:spPr>
        <p:txBody>
          <a:bodyPr wrap="square" rtlCol="0" anchor="ctr">
            <a:spAutoFit/>
          </a:bodyPr>
          <a:lstStyle/>
          <a:p>
            <a:pPr algn="r"/>
            <a:r>
              <a:rPr lang="en-US" sz="1000" b="0" dirty="0" smtClean="0">
                <a:solidFill>
                  <a:schemeClr val="tx1"/>
                </a:solidFill>
                <a:latin typeface="Arial"/>
                <a:cs typeface="Arial"/>
              </a:rPr>
              <a:t>Department</a:t>
            </a:r>
            <a:r>
              <a:rPr lang="en-US" sz="1000" b="0" baseline="0" dirty="0" smtClean="0">
                <a:solidFill>
                  <a:schemeClr val="tx1"/>
                </a:solidFill>
                <a:latin typeface="Arial"/>
                <a:cs typeface="Arial"/>
              </a:rPr>
              <a:t> Name (Select: View &gt; Master &gt; Slide Master to edit)</a:t>
            </a:r>
            <a:endParaRPr lang="en-US" sz="1000" b="0" dirty="0">
              <a:solidFill>
                <a:schemeClr val="tx1"/>
              </a:solidFill>
              <a:latin typeface="Arial"/>
              <a:cs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6858000" cy="1036638"/>
          </a:xfrm>
        </p:spPr>
        <p:txBody>
          <a:body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1828800" y="1524000"/>
            <a:ext cx="3200400" cy="4114800"/>
          </a:xfrm>
        </p:spPr>
        <p:txBody>
          <a:bodyPr/>
          <a:lstStyle/>
          <a:p>
            <a:endParaRPr lang="en-US"/>
          </a:p>
        </p:txBody>
      </p:sp>
      <p:sp>
        <p:nvSpPr>
          <p:cNvPr id="6" name="Text Placeholder 5"/>
          <p:cNvSpPr>
            <a:spLocks noGrp="1"/>
          </p:cNvSpPr>
          <p:nvPr>
            <p:ph type="body" sz="quarter" idx="11"/>
          </p:nvPr>
        </p:nvSpPr>
        <p:spPr>
          <a:xfrm>
            <a:off x="5181600" y="2514600"/>
            <a:ext cx="3505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2"/>
          </p:nvPr>
        </p:nvSpPr>
        <p:spPr>
          <a:xfrm>
            <a:off x="5181600" y="1524000"/>
            <a:ext cx="3505200" cy="914400"/>
          </a:xfrm>
        </p:spPr>
        <p:txBody>
          <a:bodyPr vert="horz" lIns="91440" tIns="45720" rIns="91440" bIns="45720" rtlCol="0" anchor="ctr">
            <a:noAutofit/>
          </a:bodyPr>
          <a:lstStyle>
            <a:lvl1pPr algn="l" defTabSz="457200" rtl="0" eaLnBrk="1" latinLnBrk="0" hangingPunct="1">
              <a:spcBef>
                <a:spcPct val="0"/>
              </a:spcBef>
              <a:buNone/>
              <a:defRPr lang="en-US" sz="2800" b="0" i="0" kern="1200" cap="small" dirty="0" smtClean="0">
                <a:solidFill>
                  <a:schemeClr val="tx1">
                    <a:lumMod val="95000"/>
                    <a:lumOff val="5000"/>
                  </a:schemeClr>
                </a:solidFill>
                <a:latin typeface="Times New Roman"/>
                <a:ea typeface="+mj-ea"/>
                <a:cs typeface="Times New Roman"/>
              </a:defRPr>
            </a:lvl1pPr>
          </a:lstStyle>
          <a:p>
            <a:pPr lvl="0"/>
            <a:endParaRPr lang="en-US" dirty="0"/>
          </a:p>
        </p:txBody>
      </p:sp>
      <p:sp>
        <p:nvSpPr>
          <p:cNvPr id="7" name="TextBox 6"/>
          <p:cNvSpPr txBox="1"/>
          <p:nvPr userDrawn="1"/>
        </p:nvSpPr>
        <p:spPr>
          <a:xfrm>
            <a:off x="5181600" y="151284"/>
            <a:ext cx="3733800" cy="230832"/>
          </a:xfrm>
          <a:prstGeom prst="rect">
            <a:avLst/>
          </a:prstGeom>
          <a:noFill/>
        </p:spPr>
        <p:txBody>
          <a:bodyPr wrap="square" rtlCol="0" anchor="ctr">
            <a:spAutoFit/>
          </a:bodyPr>
          <a:lstStyle/>
          <a:p>
            <a:pPr algn="r"/>
            <a:r>
              <a:rPr lang="en-US" sz="900" dirty="0" smtClean="0">
                <a:solidFill>
                  <a:srgbClr val="000000"/>
                </a:solidFill>
                <a:latin typeface="Arial"/>
                <a:cs typeface="Arial"/>
              </a:rPr>
              <a:t>Slideshow</a:t>
            </a:r>
            <a:r>
              <a:rPr lang="en-US" sz="900" baseline="0" dirty="0" smtClean="0">
                <a:solidFill>
                  <a:srgbClr val="000000"/>
                </a:solidFill>
                <a:latin typeface="Arial"/>
                <a:cs typeface="Arial"/>
              </a:rPr>
              <a:t> Title </a:t>
            </a:r>
            <a:r>
              <a:rPr lang="en-US" sz="900" b="0" baseline="0" dirty="0" smtClean="0">
                <a:latin typeface="Arial"/>
                <a:cs typeface="Arial"/>
              </a:rPr>
              <a:t>(Select: View &gt; Master &gt; Slide Master to edit)</a:t>
            </a:r>
            <a:endParaRPr lang="en-US" sz="900" dirty="0">
              <a:solidFill>
                <a:srgbClr val="000000"/>
              </a:solidFill>
              <a:latin typeface="Arial"/>
              <a:cs typeface="Arial"/>
            </a:endParaRPr>
          </a:p>
        </p:txBody>
      </p:sp>
      <p:sp>
        <p:nvSpPr>
          <p:cNvPr id="9" name="TextBox 8"/>
          <p:cNvSpPr txBox="1"/>
          <p:nvPr userDrawn="1"/>
        </p:nvSpPr>
        <p:spPr>
          <a:xfrm>
            <a:off x="4953000" y="6383179"/>
            <a:ext cx="3962400" cy="246221"/>
          </a:xfrm>
          <a:prstGeom prst="rect">
            <a:avLst/>
          </a:prstGeom>
          <a:noFill/>
        </p:spPr>
        <p:txBody>
          <a:bodyPr wrap="square" rtlCol="0" anchor="ctr">
            <a:spAutoFit/>
          </a:bodyPr>
          <a:lstStyle/>
          <a:p>
            <a:pPr algn="r"/>
            <a:r>
              <a:rPr lang="en-US" sz="1000" b="0" dirty="0" smtClean="0">
                <a:solidFill>
                  <a:schemeClr val="tx1"/>
                </a:solidFill>
                <a:latin typeface="Arial"/>
                <a:cs typeface="Arial"/>
              </a:rPr>
              <a:t>Department</a:t>
            </a:r>
            <a:r>
              <a:rPr lang="en-US" sz="1000" b="0" baseline="0" dirty="0" smtClean="0">
                <a:solidFill>
                  <a:schemeClr val="tx1"/>
                </a:solidFill>
                <a:latin typeface="Arial"/>
                <a:cs typeface="Arial"/>
              </a:rPr>
              <a:t> Name (Select: View &gt; Master &gt; Slide Master to edit)</a:t>
            </a:r>
            <a:endParaRPr lang="en-US" sz="1000" b="0" dirty="0">
              <a:solidFill>
                <a:schemeClr val="tx1"/>
              </a:solidFill>
              <a:latin typeface="Arial"/>
              <a:cs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6858000" cy="1036638"/>
          </a:xfrm>
        </p:spPr>
        <p:txBody>
          <a:bodyPr/>
          <a:lstStyle/>
          <a:p>
            <a:r>
              <a:rPr lang="en-US" smtClean="0"/>
              <a:t>Click to edit Master title style</a:t>
            </a:r>
            <a:endParaRPr lang="en-US"/>
          </a:p>
        </p:txBody>
      </p:sp>
      <p:sp>
        <p:nvSpPr>
          <p:cNvPr id="4" name="Media Placeholder 3"/>
          <p:cNvSpPr>
            <a:spLocks noGrp="1"/>
          </p:cNvSpPr>
          <p:nvPr>
            <p:ph type="media" sz="quarter" idx="10"/>
          </p:nvPr>
        </p:nvSpPr>
        <p:spPr>
          <a:xfrm>
            <a:off x="1828800" y="1524000"/>
            <a:ext cx="6858000" cy="3429000"/>
          </a:xfrm>
        </p:spPr>
        <p:txBody>
          <a:bodyPr/>
          <a:lstStyle/>
          <a:p>
            <a:endParaRPr lang="en-US"/>
          </a:p>
        </p:txBody>
      </p:sp>
      <p:sp>
        <p:nvSpPr>
          <p:cNvPr id="6" name="Text Placeholder 5"/>
          <p:cNvSpPr>
            <a:spLocks noGrp="1"/>
          </p:cNvSpPr>
          <p:nvPr>
            <p:ph type="body" sz="quarter" idx="11" hasCustomPrompt="1"/>
          </p:nvPr>
        </p:nvSpPr>
        <p:spPr>
          <a:xfrm>
            <a:off x="1828800" y="5029200"/>
            <a:ext cx="6858000" cy="685800"/>
          </a:xfrm>
        </p:spPr>
        <p:txBody>
          <a:bodyPr>
            <a:normAutofit/>
          </a:bodyPr>
          <a:lstStyle>
            <a:lvl1pPr>
              <a:buNone/>
              <a:defRPr sz="1400">
                <a:latin typeface="Times New Roman"/>
                <a:cs typeface="Times New Roman"/>
              </a:defRPr>
            </a:lvl1pPr>
          </a:lstStyle>
          <a:p>
            <a:pPr lvl="0"/>
            <a:r>
              <a:rPr lang="en-US" dirty="0" smtClean="0"/>
              <a:t>Caption</a:t>
            </a:r>
            <a:endParaRPr lang="en-US" dirty="0"/>
          </a:p>
        </p:txBody>
      </p:sp>
      <p:sp>
        <p:nvSpPr>
          <p:cNvPr id="5" name="TextBox 4"/>
          <p:cNvSpPr txBox="1"/>
          <p:nvPr userDrawn="1"/>
        </p:nvSpPr>
        <p:spPr>
          <a:xfrm>
            <a:off x="5181600" y="151284"/>
            <a:ext cx="3733800" cy="230832"/>
          </a:xfrm>
          <a:prstGeom prst="rect">
            <a:avLst/>
          </a:prstGeom>
          <a:noFill/>
        </p:spPr>
        <p:txBody>
          <a:bodyPr wrap="square" rtlCol="0" anchor="ctr">
            <a:spAutoFit/>
          </a:bodyPr>
          <a:lstStyle/>
          <a:p>
            <a:pPr algn="r"/>
            <a:r>
              <a:rPr lang="en-US" sz="900" dirty="0" smtClean="0">
                <a:solidFill>
                  <a:srgbClr val="000000"/>
                </a:solidFill>
                <a:latin typeface="Arial"/>
                <a:cs typeface="Arial"/>
              </a:rPr>
              <a:t>Slideshow</a:t>
            </a:r>
            <a:r>
              <a:rPr lang="en-US" sz="900" baseline="0" dirty="0" smtClean="0">
                <a:solidFill>
                  <a:srgbClr val="000000"/>
                </a:solidFill>
                <a:latin typeface="Arial"/>
                <a:cs typeface="Arial"/>
              </a:rPr>
              <a:t> Title </a:t>
            </a:r>
            <a:r>
              <a:rPr lang="en-US" sz="900" b="0" baseline="0" dirty="0" smtClean="0">
                <a:latin typeface="Arial"/>
                <a:cs typeface="Arial"/>
              </a:rPr>
              <a:t>(Select: View &gt; Master &gt; Slide Master to edit)</a:t>
            </a:r>
            <a:endParaRPr lang="en-US" sz="900" dirty="0">
              <a:solidFill>
                <a:srgbClr val="000000"/>
              </a:solidFill>
              <a:latin typeface="Arial"/>
              <a:cs typeface="Arial"/>
            </a:endParaRPr>
          </a:p>
        </p:txBody>
      </p:sp>
      <p:sp>
        <p:nvSpPr>
          <p:cNvPr id="7" name="TextBox 6"/>
          <p:cNvSpPr txBox="1"/>
          <p:nvPr userDrawn="1"/>
        </p:nvSpPr>
        <p:spPr>
          <a:xfrm>
            <a:off x="4953000" y="6383179"/>
            <a:ext cx="3962400" cy="246221"/>
          </a:xfrm>
          <a:prstGeom prst="rect">
            <a:avLst/>
          </a:prstGeom>
          <a:noFill/>
        </p:spPr>
        <p:txBody>
          <a:bodyPr wrap="square" rtlCol="0" anchor="ctr">
            <a:spAutoFit/>
          </a:bodyPr>
          <a:lstStyle/>
          <a:p>
            <a:pPr algn="r"/>
            <a:r>
              <a:rPr lang="en-US" sz="1000" b="0" dirty="0" smtClean="0">
                <a:solidFill>
                  <a:schemeClr val="tx1"/>
                </a:solidFill>
                <a:latin typeface="Arial"/>
                <a:cs typeface="Arial"/>
              </a:rPr>
              <a:t>Department</a:t>
            </a:r>
            <a:r>
              <a:rPr lang="en-US" sz="1000" b="0" baseline="0" dirty="0" smtClean="0">
                <a:solidFill>
                  <a:schemeClr val="tx1"/>
                </a:solidFill>
                <a:latin typeface="Arial"/>
                <a:cs typeface="Arial"/>
              </a:rPr>
              <a:t> Name (Select: View &gt; Master &gt; Slide Master to edit)</a:t>
            </a:r>
            <a:endParaRPr lang="en-US" sz="1000" b="0" dirty="0">
              <a:solidFill>
                <a:schemeClr val="tx1"/>
              </a:solidFill>
              <a:latin typeface="Arial"/>
              <a:cs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6858000" cy="1036638"/>
          </a:xfrm>
        </p:spPr>
        <p:txBody>
          <a:bodyPr/>
          <a:lstStyle/>
          <a:p>
            <a:r>
              <a:rPr lang="en-US" smtClean="0"/>
              <a:t>Click to edit Master title style</a:t>
            </a:r>
            <a:endParaRPr lang="en-US"/>
          </a:p>
        </p:txBody>
      </p:sp>
      <p:sp>
        <p:nvSpPr>
          <p:cNvPr id="4" name="Chart Placeholder 3"/>
          <p:cNvSpPr>
            <a:spLocks noGrp="1"/>
          </p:cNvSpPr>
          <p:nvPr>
            <p:ph type="chart" sz="quarter" idx="10"/>
          </p:nvPr>
        </p:nvSpPr>
        <p:spPr>
          <a:xfrm>
            <a:off x="2057400" y="1524000"/>
            <a:ext cx="6477000" cy="4267200"/>
          </a:xfrm>
        </p:spPr>
        <p:txBody>
          <a:bodyPr/>
          <a:lstStyle/>
          <a:p>
            <a:endParaRPr lang="en-US"/>
          </a:p>
        </p:txBody>
      </p:sp>
      <p:sp>
        <p:nvSpPr>
          <p:cNvPr id="5" name="TextBox 4"/>
          <p:cNvSpPr txBox="1"/>
          <p:nvPr userDrawn="1"/>
        </p:nvSpPr>
        <p:spPr>
          <a:xfrm>
            <a:off x="5181600" y="151284"/>
            <a:ext cx="3733800" cy="230832"/>
          </a:xfrm>
          <a:prstGeom prst="rect">
            <a:avLst/>
          </a:prstGeom>
          <a:noFill/>
        </p:spPr>
        <p:txBody>
          <a:bodyPr wrap="square" rtlCol="0" anchor="ctr">
            <a:spAutoFit/>
          </a:bodyPr>
          <a:lstStyle/>
          <a:p>
            <a:pPr algn="r"/>
            <a:r>
              <a:rPr lang="en-US" sz="900" dirty="0" smtClean="0">
                <a:solidFill>
                  <a:srgbClr val="000000"/>
                </a:solidFill>
                <a:latin typeface="Arial"/>
                <a:cs typeface="Arial"/>
              </a:rPr>
              <a:t>Slideshow</a:t>
            </a:r>
            <a:r>
              <a:rPr lang="en-US" sz="900" baseline="0" dirty="0" smtClean="0">
                <a:solidFill>
                  <a:srgbClr val="000000"/>
                </a:solidFill>
                <a:latin typeface="Arial"/>
                <a:cs typeface="Arial"/>
              </a:rPr>
              <a:t> Title </a:t>
            </a:r>
            <a:r>
              <a:rPr lang="en-US" sz="900" b="0" baseline="0" dirty="0" smtClean="0">
                <a:latin typeface="Arial"/>
                <a:cs typeface="Arial"/>
              </a:rPr>
              <a:t>(Select: View &gt; Master &gt; Slide Master to edit)</a:t>
            </a:r>
            <a:endParaRPr lang="en-US" sz="900" dirty="0">
              <a:solidFill>
                <a:srgbClr val="000000"/>
              </a:solidFill>
              <a:latin typeface="Arial"/>
              <a:cs typeface="Arial"/>
            </a:endParaRPr>
          </a:p>
        </p:txBody>
      </p:sp>
      <p:sp>
        <p:nvSpPr>
          <p:cNvPr id="6" name="TextBox 5"/>
          <p:cNvSpPr txBox="1"/>
          <p:nvPr userDrawn="1"/>
        </p:nvSpPr>
        <p:spPr>
          <a:xfrm>
            <a:off x="4953000" y="6383179"/>
            <a:ext cx="3962400" cy="246221"/>
          </a:xfrm>
          <a:prstGeom prst="rect">
            <a:avLst/>
          </a:prstGeom>
          <a:noFill/>
        </p:spPr>
        <p:txBody>
          <a:bodyPr wrap="square" rtlCol="0" anchor="ctr">
            <a:spAutoFit/>
          </a:bodyPr>
          <a:lstStyle/>
          <a:p>
            <a:pPr algn="r"/>
            <a:r>
              <a:rPr lang="en-US" sz="1000" b="0" dirty="0" smtClean="0">
                <a:solidFill>
                  <a:schemeClr val="tx1"/>
                </a:solidFill>
                <a:latin typeface="Arial"/>
                <a:cs typeface="Arial"/>
              </a:rPr>
              <a:t>Department</a:t>
            </a:r>
            <a:r>
              <a:rPr lang="en-US" sz="1000" b="0" baseline="0" dirty="0" smtClean="0">
                <a:solidFill>
                  <a:schemeClr val="tx1"/>
                </a:solidFill>
                <a:latin typeface="Arial"/>
                <a:cs typeface="Arial"/>
              </a:rPr>
              <a:t> Name (Select: View &gt; Master &gt; Slide Master to edit)</a:t>
            </a:r>
            <a:endParaRPr lang="en-US" sz="1000" b="0" dirty="0">
              <a:solidFill>
                <a:schemeClr val="tx1"/>
              </a:solidFill>
              <a:latin typeface="Arial"/>
              <a:cs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Box 3"/>
          <p:cNvSpPr txBox="1"/>
          <p:nvPr userDrawn="1"/>
        </p:nvSpPr>
        <p:spPr>
          <a:xfrm>
            <a:off x="5181600" y="151284"/>
            <a:ext cx="3733800" cy="230832"/>
          </a:xfrm>
          <a:prstGeom prst="rect">
            <a:avLst/>
          </a:prstGeom>
          <a:noFill/>
        </p:spPr>
        <p:txBody>
          <a:bodyPr wrap="square" rtlCol="0" anchor="ctr">
            <a:spAutoFit/>
          </a:bodyPr>
          <a:lstStyle/>
          <a:p>
            <a:pPr algn="r"/>
            <a:r>
              <a:rPr lang="en-US" sz="900" dirty="0" smtClean="0">
                <a:solidFill>
                  <a:srgbClr val="000000"/>
                </a:solidFill>
                <a:latin typeface="Arial"/>
                <a:cs typeface="Arial"/>
              </a:rPr>
              <a:t>Slideshow</a:t>
            </a:r>
            <a:r>
              <a:rPr lang="en-US" sz="900" baseline="0" dirty="0" smtClean="0">
                <a:solidFill>
                  <a:srgbClr val="000000"/>
                </a:solidFill>
                <a:latin typeface="Arial"/>
                <a:cs typeface="Arial"/>
              </a:rPr>
              <a:t> Title </a:t>
            </a:r>
            <a:r>
              <a:rPr lang="en-US" sz="900" b="0" baseline="0" dirty="0" smtClean="0">
                <a:latin typeface="Arial"/>
                <a:cs typeface="Arial"/>
              </a:rPr>
              <a:t>(Select: View &gt; Master &gt; Slide Master to edit)</a:t>
            </a:r>
            <a:endParaRPr lang="en-US" sz="900" dirty="0">
              <a:solidFill>
                <a:srgbClr val="000000"/>
              </a:solidFill>
              <a:latin typeface="Arial"/>
              <a:cs typeface="Arial"/>
            </a:endParaRPr>
          </a:p>
        </p:txBody>
      </p:sp>
      <p:sp>
        <p:nvSpPr>
          <p:cNvPr id="5" name="TextBox 4"/>
          <p:cNvSpPr txBox="1"/>
          <p:nvPr userDrawn="1"/>
        </p:nvSpPr>
        <p:spPr>
          <a:xfrm>
            <a:off x="4953000" y="6383179"/>
            <a:ext cx="3962400" cy="246221"/>
          </a:xfrm>
          <a:prstGeom prst="rect">
            <a:avLst/>
          </a:prstGeom>
          <a:noFill/>
        </p:spPr>
        <p:txBody>
          <a:bodyPr wrap="square" rtlCol="0" anchor="ctr">
            <a:spAutoFit/>
          </a:bodyPr>
          <a:lstStyle/>
          <a:p>
            <a:pPr algn="r"/>
            <a:r>
              <a:rPr lang="en-US" sz="1000" b="0" dirty="0" smtClean="0">
                <a:solidFill>
                  <a:schemeClr val="tx1"/>
                </a:solidFill>
                <a:latin typeface="Arial"/>
                <a:cs typeface="Arial"/>
              </a:rPr>
              <a:t>Department</a:t>
            </a:r>
            <a:r>
              <a:rPr lang="en-US" sz="1000" b="0" baseline="0" dirty="0" smtClean="0">
                <a:solidFill>
                  <a:schemeClr val="tx1"/>
                </a:solidFill>
                <a:latin typeface="Arial"/>
                <a:cs typeface="Arial"/>
              </a:rPr>
              <a:t> Name (Select: View &gt; Master &gt; Slide Master to edit)</a:t>
            </a:r>
            <a:endParaRPr lang="en-US" sz="1000" b="0" dirty="0">
              <a:solidFill>
                <a:schemeClr val="tx1"/>
              </a:solidFill>
              <a:latin typeface="Arial"/>
              <a:cs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00" y="457200"/>
            <a:ext cx="13716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457200"/>
            <a:ext cx="53340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Box 3"/>
          <p:cNvSpPr txBox="1"/>
          <p:nvPr userDrawn="1"/>
        </p:nvSpPr>
        <p:spPr>
          <a:xfrm>
            <a:off x="5181600" y="151284"/>
            <a:ext cx="3733800" cy="230832"/>
          </a:xfrm>
          <a:prstGeom prst="rect">
            <a:avLst/>
          </a:prstGeom>
          <a:noFill/>
        </p:spPr>
        <p:txBody>
          <a:bodyPr wrap="square" rtlCol="0" anchor="ctr">
            <a:spAutoFit/>
          </a:bodyPr>
          <a:lstStyle/>
          <a:p>
            <a:pPr algn="r"/>
            <a:r>
              <a:rPr lang="en-US" sz="900" dirty="0" smtClean="0">
                <a:solidFill>
                  <a:srgbClr val="000000"/>
                </a:solidFill>
                <a:latin typeface="Arial"/>
                <a:cs typeface="Arial"/>
              </a:rPr>
              <a:t>Slideshow</a:t>
            </a:r>
            <a:r>
              <a:rPr lang="en-US" sz="900" baseline="0" dirty="0" smtClean="0">
                <a:solidFill>
                  <a:srgbClr val="000000"/>
                </a:solidFill>
                <a:latin typeface="Arial"/>
                <a:cs typeface="Arial"/>
              </a:rPr>
              <a:t> Title </a:t>
            </a:r>
            <a:r>
              <a:rPr lang="en-US" sz="900" b="0" baseline="0" dirty="0" smtClean="0">
                <a:latin typeface="Arial"/>
                <a:cs typeface="Arial"/>
              </a:rPr>
              <a:t>(Select: View &gt; Master &gt; Slide Master to edit)</a:t>
            </a:r>
            <a:endParaRPr lang="en-US" sz="900" dirty="0">
              <a:solidFill>
                <a:srgbClr val="000000"/>
              </a:solidFill>
              <a:latin typeface="Arial"/>
              <a:cs typeface="Arial"/>
            </a:endParaRPr>
          </a:p>
        </p:txBody>
      </p:sp>
      <p:sp>
        <p:nvSpPr>
          <p:cNvPr id="5" name="TextBox 4"/>
          <p:cNvSpPr txBox="1"/>
          <p:nvPr userDrawn="1"/>
        </p:nvSpPr>
        <p:spPr>
          <a:xfrm>
            <a:off x="4953000" y="6383179"/>
            <a:ext cx="3962400" cy="246221"/>
          </a:xfrm>
          <a:prstGeom prst="rect">
            <a:avLst/>
          </a:prstGeom>
          <a:noFill/>
        </p:spPr>
        <p:txBody>
          <a:bodyPr wrap="square" rtlCol="0" anchor="ctr">
            <a:spAutoFit/>
          </a:bodyPr>
          <a:lstStyle/>
          <a:p>
            <a:pPr algn="r"/>
            <a:r>
              <a:rPr lang="en-US" sz="1000" b="0" dirty="0" smtClean="0">
                <a:solidFill>
                  <a:schemeClr val="tx1"/>
                </a:solidFill>
                <a:latin typeface="Arial"/>
                <a:cs typeface="Arial"/>
              </a:rPr>
              <a:t>Department</a:t>
            </a:r>
            <a:r>
              <a:rPr lang="en-US" sz="1000" b="0" baseline="0" dirty="0" smtClean="0">
                <a:solidFill>
                  <a:schemeClr val="tx1"/>
                </a:solidFill>
                <a:latin typeface="Arial"/>
                <a:cs typeface="Arial"/>
              </a:rPr>
              <a:t> Name (Select: View &gt; Master &gt; Slide Master to edit)</a:t>
            </a:r>
            <a:endParaRPr lang="en-US" sz="1000" b="0" dirty="0">
              <a:solidFill>
                <a:schemeClr val="tx1"/>
              </a:solidFill>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133600"/>
            <a:ext cx="6172200" cy="1470025"/>
          </a:xfrm>
        </p:spPr>
        <p:txBody>
          <a:bodyPr anchor="ct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2362200" y="3657600"/>
            <a:ext cx="5638800" cy="1066800"/>
          </a:xfrm>
        </p:spPr>
        <p:txBody>
          <a:bodyPr anchor="ct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Box 4"/>
          <p:cNvSpPr txBox="1"/>
          <p:nvPr userDrawn="1"/>
        </p:nvSpPr>
        <p:spPr>
          <a:xfrm>
            <a:off x="4953000" y="6383179"/>
            <a:ext cx="3962400" cy="246221"/>
          </a:xfrm>
          <a:prstGeom prst="rect">
            <a:avLst/>
          </a:prstGeom>
          <a:noFill/>
        </p:spPr>
        <p:txBody>
          <a:bodyPr wrap="square" rtlCol="0" anchor="ctr">
            <a:spAutoFit/>
          </a:bodyPr>
          <a:lstStyle/>
          <a:p>
            <a:pPr algn="r"/>
            <a:r>
              <a:rPr lang="en-US" sz="1000" b="0" dirty="0" smtClean="0">
                <a:solidFill>
                  <a:schemeClr val="tx1"/>
                </a:solidFill>
                <a:latin typeface="Arial"/>
                <a:cs typeface="Arial"/>
              </a:rPr>
              <a:t>Environmental Health and Safety</a:t>
            </a:r>
            <a:endParaRPr lang="en-US" sz="1000" b="0" dirty="0">
              <a:solidFill>
                <a:schemeClr val="tx1"/>
              </a:solidFill>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8400" y="3438525"/>
            <a:ext cx="6553201"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2438400" y="1905000"/>
            <a:ext cx="6553200" cy="1500187"/>
          </a:xfrm>
        </p:spPr>
        <p:txBody>
          <a:bodyPr anchor="b"/>
          <a:lstStyle>
            <a:lvl1pPr marL="0" indent="0">
              <a:buNone/>
              <a:defRPr sz="20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TextBox 4"/>
          <p:cNvSpPr txBox="1"/>
          <p:nvPr userDrawn="1"/>
        </p:nvSpPr>
        <p:spPr>
          <a:xfrm>
            <a:off x="4953000" y="6383179"/>
            <a:ext cx="3962400" cy="246221"/>
          </a:xfrm>
          <a:prstGeom prst="rect">
            <a:avLst/>
          </a:prstGeom>
          <a:noFill/>
        </p:spPr>
        <p:txBody>
          <a:bodyPr wrap="square" rtlCol="0" anchor="ctr">
            <a:spAutoFit/>
          </a:bodyPr>
          <a:lstStyle/>
          <a:p>
            <a:pPr algn="r"/>
            <a:r>
              <a:rPr lang="en-US" sz="1000" b="0" dirty="0" smtClean="0">
                <a:solidFill>
                  <a:schemeClr val="tx1"/>
                </a:solidFill>
                <a:latin typeface="Arial"/>
                <a:cs typeface="Arial"/>
              </a:rPr>
              <a:t>Environmental Health and Safety</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3000"/>
            </a:lvl1pPr>
            <a:lvl2pPr>
              <a:defRPr sz="2600"/>
            </a:lvl2pPr>
            <a:lvl3pPr>
              <a:defRPr sz="22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4953000" y="6383179"/>
            <a:ext cx="3962400" cy="246221"/>
          </a:xfrm>
          <a:prstGeom prst="rect">
            <a:avLst/>
          </a:prstGeom>
          <a:noFill/>
        </p:spPr>
        <p:txBody>
          <a:bodyPr wrap="square" rtlCol="0" anchor="ctr">
            <a:spAutoFit/>
          </a:bodyPr>
          <a:lstStyle/>
          <a:p>
            <a:pPr algn="r"/>
            <a:r>
              <a:rPr lang="en-US" sz="1000" b="0" dirty="0" smtClean="0">
                <a:solidFill>
                  <a:schemeClr val="tx1"/>
                </a:solidFill>
                <a:latin typeface="Arial"/>
                <a:cs typeface="Arial"/>
              </a:rPr>
              <a:t>Environmental Health and Safety</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6781800" cy="1036638"/>
          </a:xfrm>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1905000" y="1600200"/>
            <a:ext cx="33558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334000" y="1600200"/>
            <a:ext cx="3352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Box 4"/>
          <p:cNvSpPr txBox="1"/>
          <p:nvPr userDrawn="1"/>
        </p:nvSpPr>
        <p:spPr>
          <a:xfrm>
            <a:off x="5181600" y="151284"/>
            <a:ext cx="3733800" cy="230832"/>
          </a:xfrm>
          <a:prstGeom prst="rect">
            <a:avLst/>
          </a:prstGeom>
          <a:noFill/>
        </p:spPr>
        <p:txBody>
          <a:bodyPr wrap="square" rtlCol="0" anchor="ctr">
            <a:spAutoFit/>
          </a:bodyPr>
          <a:lstStyle/>
          <a:p>
            <a:pPr algn="r"/>
            <a:r>
              <a:rPr lang="en-US" sz="900" dirty="0" smtClean="0">
                <a:solidFill>
                  <a:srgbClr val="000000"/>
                </a:solidFill>
                <a:latin typeface="Arial"/>
                <a:cs typeface="Arial"/>
              </a:rPr>
              <a:t>Slideshow</a:t>
            </a:r>
            <a:r>
              <a:rPr lang="en-US" sz="900" baseline="0" dirty="0" smtClean="0">
                <a:solidFill>
                  <a:srgbClr val="000000"/>
                </a:solidFill>
                <a:latin typeface="Arial"/>
                <a:cs typeface="Arial"/>
              </a:rPr>
              <a:t> Title </a:t>
            </a:r>
            <a:r>
              <a:rPr lang="en-US" sz="900" b="0" baseline="0" dirty="0" smtClean="0">
                <a:latin typeface="Arial"/>
                <a:cs typeface="Arial"/>
              </a:rPr>
              <a:t>(Select: View &gt; Master &gt; Slide Master to edit)</a:t>
            </a:r>
            <a:endParaRPr lang="en-US" sz="900" dirty="0">
              <a:solidFill>
                <a:srgbClr val="000000"/>
              </a:solidFill>
              <a:latin typeface="Arial"/>
              <a:cs typeface="Arial"/>
            </a:endParaRPr>
          </a:p>
        </p:txBody>
      </p:sp>
      <p:sp>
        <p:nvSpPr>
          <p:cNvPr id="6" name="TextBox 5"/>
          <p:cNvSpPr txBox="1"/>
          <p:nvPr userDrawn="1"/>
        </p:nvSpPr>
        <p:spPr>
          <a:xfrm>
            <a:off x="4953000" y="6383179"/>
            <a:ext cx="3962400" cy="246221"/>
          </a:xfrm>
          <a:prstGeom prst="rect">
            <a:avLst/>
          </a:prstGeom>
          <a:noFill/>
        </p:spPr>
        <p:txBody>
          <a:bodyPr wrap="square" rtlCol="0" anchor="ctr">
            <a:spAutoFit/>
          </a:bodyPr>
          <a:lstStyle/>
          <a:p>
            <a:pPr algn="r"/>
            <a:r>
              <a:rPr lang="en-US" sz="1000" b="0" dirty="0" smtClean="0">
                <a:solidFill>
                  <a:schemeClr val="tx1"/>
                </a:solidFill>
                <a:latin typeface="Arial"/>
                <a:cs typeface="Arial"/>
              </a:rPr>
              <a:t>Department</a:t>
            </a:r>
            <a:r>
              <a:rPr lang="en-US" sz="1000" b="0" baseline="0" dirty="0" smtClean="0">
                <a:solidFill>
                  <a:schemeClr val="tx1"/>
                </a:solidFill>
                <a:latin typeface="Arial"/>
                <a:cs typeface="Arial"/>
              </a:rPr>
              <a:t> Name (Select: View &gt; Master &gt; Slide Master to edit)</a:t>
            </a:r>
            <a:endParaRPr lang="en-US" sz="1000" b="0" dirty="0">
              <a:solidFill>
                <a:schemeClr val="tx1"/>
              </a:solidFill>
              <a:latin typeface="Arial"/>
              <a:cs typeface="Aria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6858000" cy="1036638"/>
          </a:xfrm>
        </p:spPr>
        <p:txBody>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1828800" y="1524000"/>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828800" y="2174875"/>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334000" y="1524000"/>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4000" y="2174875"/>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5181600" y="151284"/>
            <a:ext cx="3733800" cy="230832"/>
          </a:xfrm>
          <a:prstGeom prst="rect">
            <a:avLst/>
          </a:prstGeom>
          <a:noFill/>
        </p:spPr>
        <p:txBody>
          <a:bodyPr wrap="square" rtlCol="0" anchor="ctr">
            <a:spAutoFit/>
          </a:bodyPr>
          <a:lstStyle/>
          <a:p>
            <a:pPr algn="r"/>
            <a:r>
              <a:rPr lang="en-US" sz="900" dirty="0" smtClean="0">
                <a:solidFill>
                  <a:srgbClr val="000000"/>
                </a:solidFill>
                <a:latin typeface="Arial"/>
                <a:cs typeface="Arial"/>
              </a:rPr>
              <a:t>Slideshow</a:t>
            </a:r>
            <a:r>
              <a:rPr lang="en-US" sz="900" baseline="0" dirty="0" smtClean="0">
                <a:solidFill>
                  <a:srgbClr val="000000"/>
                </a:solidFill>
                <a:latin typeface="Arial"/>
                <a:cs typeface="Arial"/>
              </a:rPr>
              <a:t> Title </a:t>
            </a:r>
            <a:r>
              <a:rPr lang="en-US" sz="900" b="0" baseline="0" dirty="0" smtClean="0">
                <a:latin typeface="Arial"/>
                <a:cs typeface="Arial"/>
              </a:rPr>
              <a:t>(Select: View &gt; Master &gt; Slide Master to edit)</a:t>
            </a:r>
            <a:endParaRPr lang="en-US" sz="900" dirty="0">
              <a:solidFill>
                <a:srgbClr val="000000"/>
              </a:solidFill>
              <a:latin typeface="Arial"/>
              <a:cs typeface="Arial"/>
            </a:endParaRPr>
          </a:p>
        </p:txBody>
      </p:sp>
      <p:sp>
        <p:nvSpPr>
          <p:cNvPr id="8" name="TextBox 7"/>
          <p:cNvSpPr txBox="1"/>
          <p:nvPr userDrawn="1"/>
        </p:nvSpPr>
        <p:spPr>
          <a:xfrm>
            <a:off x="4953000" y="6383179"/>
            <a:ext cx="3962400" cy="246221"/>
          </a:xfrm>
          <a:prstGeom prst="rect">
            <a:avLst/>
          </a:prstGeom>
          <a:noFill/>
        </p:spPr>
        <p:txBody>
          <a:bodyPr wrap="square" rtlCol="0" anchor="ctr">
            <a:spAutoFit/>
          </a:bodyPr>
          <a:lstStyle/>
          <a:p>
            <a:pPr algn="r"/>
            <a:r>
              <a:rPr lang="en-US" sz="1000" b="0" dirty="0" smtClean="0">
                <a:solidFill>
                  <a:schemeClr val="tx1"/>
                </a:solidFill>
                <a:latin typeface="Arial"/>
                <a:cs typeface="Arial"/>
              </a:rPr>
              <a:t>Department</a:t>
            </a:r>
            <a:r>
              <a:rPr lang="en-US" sz="1000" b="0" baseline="0" dirty="0" smtClean="0">
                <a:solidFill>
                  <a:schemeClr val="tx1"/>
                </a:solidFill>
                <a:latin typeface="Arial"/>
                <a:cs typeface="Arial"/>
              </a:rPr>
              <a:t> Name (Select: View &gt; Master &gt; Slide Master to edit)</a:t>
            </a:r>
            <a:endParaRPr lang="en-US" sz="1000" b="0" dirty="0">
              <a:solidFill>
                <a:schemeClr val="tx1"/>
              </a:solidFill>
              <a:latin typeface="Arial"/>
              <a:cs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6858000" cy="1036638"/>
          </a:xfrm>
        </p:spPr>
        <p:txBody>
          <a:bodyPr/>
          <a:lstStyle>
            <a:lvl1pPr>
              <a:defRPr sz="4000"/>
            </a:lvl1pPr>
          </a:lstStyle>
          <a:p>
            <a:r>
              <a:rPr lang="en-US" dirty="0" smtClean="0"/>
              <a:t>Click to edit Master title style</a:t>
            </a:r>
            <a:endParaRPr lang="en-US" dirty="0"/>
          </a:p>
        </p:txBody>
      </p:sp>
      <p:sp>
        <p:nvSpPr>
          <p:cNvPr id="3" name="TextBox 2"/>
          <p:cNvSpPr txBox="1"/>
          <p:nvPr userDrawn="1"/>
        </p:nvSpPr>
        <p:spPr>
          <a:xfrm>
            <a:off x="5181600" y="151284"/>
            <a:ext cx="3733800" cy="230832"/>
          </a:xfrm>
          <a:prstGeom prst="rect">
            <a:avLst/>
          </a:prstGeom>
          <a:noFill/>
        </p:spPr>
        <p:txBody>
          <a:bodyPr wrap="square" rtlCol="0" anchor="ctr">
            <a:spAutoFit/>
          </a:bodyPr>
          <a:lstStyle/>
          <a:p>
            <a:pPr algn="r"/>
            <a:r>
              <a:rPr lang="en-US" sz="900" dirty="0" smtClean="0">
                <a:solidFill>
                  <a:srgbClr val="000000"/>
                </a:solidFill>
                <a:latin typeface="Arial"/>
                <a:cs typeface="Arial"/>
              </a:rPr>
              <a:t>Slideshow</a:t>
            </a:r>
            <a:r>
              <a:rPr lang="en-US" sz="900" baseline="0" dirty="0" smtClean="0">
                <a:solidFill>
                  <a:srgbClr val="000000"/>
                </a:solidFill>
                <a:latin typeface="Arial"/>
                <a:cs typeface="Arial"/>
              </a:rPr>
              <a:t> Title </a:t>
            </a:r>
            <a:r>
              <a:rPr lang="en-US" sz="900" b="0" baseline="0" dirty="0" smtClean="0">
                <a:latin typeface="Arial"/>
                <a:cs typeface="Arial"/>
              </a:rPr>
              <a:t>(Select: View &gt; Master &gt; Slide Master to edit)</a:t>
            </a:r>
            <a:endParaRPr lang="en-US" sz="900" dirty="0">
              <a:solidFill>
                <a:srgbClr val="000000"/>
              </a:solidFill>
              <a:latin typeface="Arial"/>
              <a:cs typeface="Arial"/>
            </a:endParaRPr>
          </a:p>
        </p:txBody>
      </p:sp>
      <p:sp>
        <p:nvSpPr>
          <p:cNvPr id="4" name="TextBox 3"/>
          <p:cNvSpPr txBox="1"/>
          <p:nvPr userDrawn="1"/>
        </p:nvSpPr>
        <p:spPr>
          <a:xfrm>
            <a:off x="4953000" y="6383179"/>
            <a:ext cx="3962400" cy="246221"/>
          </a:xfrm>
          <a:prstGeom prst="rect">
            <a:avLst/>
          </a:prstGeom>
          <a:noFill/>
        </p:spPr>
        <p:txBody>
          <a:bodyPr wrap="square" rtlCol="0" anchor="ctr">
            <a:spAutoFit/>
          </a:bodyPr>
          <a:lstStyle/>
          <a:p>
            <a:pPr algn="r"/>
            <a:r>
              <a:rPr lang="en-US" sz="1000" b="0" dirty="0" smtClean="0">
                <a:solidFill>
                  <a:schemeClr val="tx1"/>
                </a:solidFill>
                <a:latin typeface="Arial"/>
                <a:cs typeface="Arial"/>
              </a:rPr>
              <a:t>Department</a:t>
            </a:r>
            <a:r>
              <a:rPr lang="en-US" sz="1000" b="0" baseline="0" dirty="0" smtClean="0">
                <a:solidFill>
                  <a:schemeClr val="tx1"/>
                </a:solidFill>
                <a:latin typeface="Arial"/>
                <a:cs typeface="Arial"/>
              </a:rPr>
              <a:t> Name (Select: View &gt; Master &gt; Slide Master to edit)</a:t>
            </a:r>
            <a:endParaRPr lang="en-US" sz="1000" b="0" dirty="0">
              <a:solidFill>
                <a:schemeClr val="tx1"/>
              </a:solidFill>
              <a:latin typeface="Arial"/>
              <a:cs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p:cNvSpPr txBox="1"/>
          <p:nvPr userDrawn="1"/>
        </p:nvSpPr>
        <p:spPr>
          <a:xfrm>
            <a:off x="5181600" y="151284"/>
            <a:ext cx="3733800" cy="230832"/>
          </a:xfrm>
          <a:prstGeom prst="rect">
            <a:avLst/>
          </a:prstGeom>
          <a:noFill/>
        </p:spPr>
        <p:txBody>
          <a:bodyPr wrap="square" rtlCol="0" anchor="ctr">
            <a:spAutoFit/>
          </a:bodyPr>
          <a:lstStyle/>
          <a:p>
            <a:pPr algn="r"/>
            <a:r>
              <a:rPr lang="en-US" sz="900" dirty="0" smtClean="0">
                <a:solidFill>
                  <a:srgbClr val="000000"/>
                </a:solidFill>
                <a:latin typeface="Arial"/>
                <a:cs typeface="Arial"/>
              </a:rPr>
              <a:t>Slideshow</a:t>
            </a:r>
            <a:r>
              <a:rPr lang="en-US" sz="900" baseline="0" dirty="0" smtClean="0">
                <a:solidFill>
                  <a:srgbClr val="000000"/>
                </a:solidFill>
                <a:latin typeface="Arial"/>
                <a:cs typeface="Arial"/>
              </a:rPr>
              <a:t> Title </a:t>
            </a:r>
            <a:r>
              <a:rPr lang="en-US" sz="900" b="0" baseline="0" dirty="0" smtClean="0">
                <a:latin typeface="Arial"/>
                <a:cs typeface="Arial"/>
              </a:rPr>
              <a:t>(Select: View &gt; Master &gt; Slide Master to edit)</a:t>
            </a:r>
            <a:endParaRPr lang="en-US" sz="900" dirty="0">
              <a:solidFill>
                <a:srgbClr val="000000"/>
              </a:solidFill>
              <a:latin typeface="Arial"/>
              <a:cs typeface="Arial"/>
            </a:endParaRPr>
          </a:p>
        </p:txBody>
      </p:sp>
      <p:sp>
        <p:nvSpPr>
          <p:cNvPr id="3" name="TextBox 2"/>
          <p:cNvSpPr txBox="1"/>
          <p:nvPr userDrawn="1"/>
        </p:nvSpPr>
        <p:spPr>
          <a:xfrm>
            <a:off x="4953000" y="6383179"/>
            <a:ext cx="3962400" cy="246221"/>
          </a:xfrm>
          <a:prstGeom prst="rect">
            <a:avLst/>
          </a:prstGeom>
          <a:noFill/>
        </p:spPr>
        <p:txBody>
          <a:bodyPr wrap="square" rtlCol="0" anchor="ctr">
            <a:spAutoFit/>
          </a:bodyPr>
          <a:lstStyle/>
          <a:p>
            <a:pPr algn="r"/>
            <a:r>
              <a:rPr lang="en-US" sz="1000" b="0" dirty="0" smtClean="0">
                <a:solidFill>
                  <a:schemeClr val="tx1"/>
                </a:solidFill>
                <a:latin typeface="Arial"/>
                <a:cs typeface="Arial"/>
              </a:rPr>
              <a:t>Department</a:t>
            </a:r>
            <a:r>
              <a:rPr lang="en-US" sz="1000" b="0" baseline="0" dirty="0" smtClean="0">
                <a:solidFill>
                  <a:schemeClr val="tx1"/>
                </a:solidFill>
                <a:latin typeface="Arial"/>
                <a:cs typeface="Arial"/>
              </a:rPr>
              <a:t> Name (Select: View &gt; Master &gt; Slide Master to edit)</a:t>
            </a:r>
            <a:endParaRPr lang="en-US" sz="1000" b="0" dirty="0">
              <a:solidFill>
                <a:schemeClr val="tx1"/>
              </a:solidFill>
              <a:latin typeface="Arial"/>
              <a:cs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2514599" cy="10668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419600" y="381001"/>
            <a:ext cx="4343400" cy="5410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1" y="1466851"/>
            <a:ext cx="2514600" cy="43243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TextBox 4"/>
          <p:cNvSpPr txBox="1"/>
          <p:nvPr userDrawn="1"/>
        </p:nvSpPr>
        <p:spPr>
          <a:xfrm>
            <a:off x="5181600" y="151284"/>
            <a:ext cx="3733800" cy="230832"/>
          </a:xfrm>
          <a:prstGeom prst="rect">
            <a:avLst/>
          </a:prstGeom>
          <a:noFill/>
        </p:spPr>
        <p:txBody>
          <a:bodyPr wrap="square" rtlCol="0" anchor="ctr">
            <a:spAutoFit/>
          </a:bodyPr>
          <a:lstStyle/>
          <a:p>
            <a:pPr algn="r"/>
            <a:r>
              <a:rPr lang="en-US" sz="900" dirty="0" smtClean="0">
                <a:solidFill>
                  <a:srgbClr val="000000"/>
                </a:solidFill>
                <a:latin typeface="Arial"/>
                <a:cs typeface="Arial"/>
              </a:rPr>
              <a:t>Slideshow</a:t>
            </a:r>
            <a:r>
              <a:rPr lang="en-US" sz="900" baseline="0" dirty="0" smtClean="0">
                <a:solidFill>
                  <a:srgbClr val="000000"/>
                </a:solidFill>
                <a:latin typeface="Arial"/>
                <a:cs typeface="Arial"/>
              </a:rPr>
              <a:t> Title </a:t>
            </a:r>
            <a:r>
              <a:rPr lang="en-US" sz="900" b="0" baseline="0" dirty="0" smtClean="0">
                <a:latin typeface="Arial"/>
                <a:cs typeface="Arial"/>
              </a:rPr>
              <a:t>(Select: View &gt; Master &gt; Slide Master to edit)</a:t>
            </a:r>
            <a:endParaRPr lang="en-US" sz="900" dirty="0">
              <a:solidFill>
                <a:srgbClr val="000000"/>
              </a:solidFill>
              <a:latin typeface="Arial"/>
              <a:cs typeface="Arial"/>
            </a:endParaRPr>
          </a:p>
        </p:txBody>
      </p:sp>
      <p:sp>
        <p:nvSpPr>
          <p:cNvPr id="6" name="TextBox 5"/>
          <p:cNvSpPr txBox="1"/>
          <p:nvPr userDrawn="1"/>
        </p:nvSpPr>
        <p:spPr>
          <a:xfrm>
            <a:off x="4953000" y="6383179"/>
            <a:ext cx="3962400" cy="246221"/>
          </a:xfrm>
          <a:prstGeom prst="rect">
            <a:avLst/>
          </a:prstGeom>
          <a:noFill/>
        </p:spPr>
        <p:txBody>
          <a:bodyPr wrap="square" rtlCol="0" anchor="ctr">
            <a:spAutoFit/>
          </a:bodyPr>
          <a:lstStyle/>
          <a:p>
            <a:pPr algn="r"/>
            <a:r>
              <a:rPr lang="en-US" sz="1000" b="0" dirty="0" smtClean="0">
                <a:solidFill>
                  <a:schemeClr val="tx1"/>
                </a:solidFill>
                <a:latin typeface="Arial"/>
                <a:cs typeface="Arial"/>
              </a:rPr>
              <a:t>Department</a:t>
            </a:r>
            <a:r>
              <a:rPr lang="en-US" sz="1000" b="0" baseline="0" dirty="0" smtClean="0">
                <a:solidFill>
                  <a:schemeClr val="tx1"/>
                </a:solidFill>
                <a:latin typeface="Arial"/>
                <a:cs typeface="Arial"/>
              </a:rPr>
              <a:t> Name (Select: View &gt; Master &gt; Slide Master to edit)</a:t>
            </a:r>
            <a:endParaRPr lang="en-US" sz="1000" b="0" dirty="0">
              <a:solidFill>
                <a:schemeClr val="tx1"/>
              </a:solidFill>
              <a:latin typeface="Arial"/>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381000"/>
            <a:ext cx="6858000" cy="103663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828800" y="1600201"/>
            <a:ext cx="6858000" cy="4419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49" r:id="rId2"/>
    <p:sldLayoutId id="2147483651" r:id="rId3"/>
    <p:sldLayoutId id="2147483650" r:id="rId4"/>
    <p:sldLayoutId id="2147483652" r:id="rId5"/>
    <p:sldLayoutId id="2147483653" r:id="rId6"/>
    <p:sldLayoutId id="2147483654" r:id="rId7"/>
    <p:sldLayoutId id="2147483655" r:id="rId8"/>
    <p:sldLayoutId id="2147483656" r:id="rId9"/>
    <p:sldLayoutId id="2147483662" r:id="rId10"/>
    <p:sldLayoutId id="2147483657" r:id="rId11"/>
    <p:sldLayoutId id="2147483663" r:id="rId12"/>
    <p:sldLayoutId id="2147483664" r:id="rId13"/>
    <p:sldLayoutId id="2147483661" r:id="rId14"/>
    <p:sldLayoutId id="2147483658" r:id="rId15"/>
    <p:sldLayoutId id="2147483659" r:id="rId16"/>
  </p:sldLayoutIdLst>
  <p:txStyles>
    <p:titleStyle>
      <a:lvl1pPr algn="l" defTabSz="457200" rtl="0" eaLnBrk="1" latinLnBrk="0" hangingPunct="1">
        <a:spcBef>
          <a:spcPct val="0"/>
        </a:spcBef>
        <a:buNone/>
        <a:defRPr sz="4200" b="0" i="0" kern="1200">
          <a:solidFill>
            <a:srgbClr val="CE1126"/>
          </a:solidFill>
          <a:latin typeface="Arial Bold"/>
          <a:ea typeface="+mj-ea"/>
          <a:cs typeface="Arial Bold"/>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Times New Roman"/>
          <a:ea typeface="+mn-ea"/>
          <a:cs typeface="Times New Roman"/>
        </a:defRPr>
      </a:lvl4pPr>
      <a:lvl5pPr marL="2057400" indent="-228600" algn="l" defTabSz="457200" rtl="0" eaLnBrk="1" latinLnBrk="0" hangingPunct="1">
        <a:spcBef>
          <a:spcPct val="20000"/>
        </a:spcBef>
        <a:buFont typeface="Arial"/>
        <a:buChar char="»"/>
        <a:defRPr sz="1800" kern="1200">
          <a:solidFill>
            <a:schemeClr val="tx1">
              <a:lumMod val="50000"/>
              <a:lumOff val="50000"/>
            </a:schemeClr>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ehs.illinoisstate.edu/research/Chemical%20Hygiene%20Plan%20final%201.pdf"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www.clipartbest.com/cliparts/7Ta/jLq/7TajLqqTA.jpe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hyperlink" Target="http://ehs.illinoisstate.edu/services/occupational/respiratory.shtml"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hyperlink" Target="https://www.aps.anl.gov/Safety-and-Training/Safety/Reference-Material/Safety-Glove-Selection-Guide"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hyperlink" Target="http://ehs.illinoisstate.edu/EHS%20HAZARDOUS%20WASTE%20PICKUP%20REQUEST%20FORM.docx"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ehs.illinoisstate.edu/research/RCRA%20Chemical%20Waste%20Compatibility%20Chart.docx" TargetMode="Externa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osp.od.nih.gov/biotechnology/nih-guidelines/https:/osp.od.nih.gov/biotechnology/nih-guidelines/" TargetMode="Externa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hyperlink" Target="https://ehs.illinoisstate.edu/safety/accident/" TargetMode="Externa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osha.gov/Publications/laboratory/OSHA3404laboratory-safety-guidance.pdf"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epa.illinois.gov/topics/waste-management/waste-disposal/hazardous-waste/index"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Agency Information</a:t>
            </a:r>
          </a:p>
        </p:txBody>
      </p:sp>
      <p:sp>
        <p:nvSpPr>
          <p:cNvPr id="3" name="Content Placeholder 2"/>
          <p:cNvSpPr>
            <a:spLocks noGrp="1"/>
          </p:cNvSpPr>
          <p:nvPr>
            <p:ph idx="1"/>
          </p:nvPr>
        </p:nvSpPr>
        <p:spPr/>
        <p:txBody>
          <a:bodyPr/>
          <a:lstStyle/>
          <a:p>
            <a:pPr lvl="1"/>
            <a:r>
              <a:rPr lang="en-US" dirty="0"/>
              <a:t>Environmental Health &amp; Safety Office (EHS)</a:t>
            </a:r>
          </a:p>
          <a:p>
            <a:pPr marL="2055813" lvl="2"/>
            <a:r>
              <a:rPr lang="en-US" dirty="0"/>
              <a:t>The EHS office plays a large role in overseeing the various activities that take place on campus. </a:t>
            </a:r>
            <a:r>
              <a:rPr lang="en-US" dirty="0" smtClean="0"/>
              <a:t>They </a:t>
            </a:r>
            <a:r>
              <a:rPr lang="en-US" dirty="0"/>
              <a:t>interpret laws and regulations, and maintain up-to-date records of current health and safety standards. </a:t>
            </a:r>
            <a:r>
              <a:rPr lang="en-US" dirty="0" smtClean="0"/>
              <a:t>The </a:t>
            </a:r>
            <a:r>
              <a:rPr lang="en-US" dirty="0"/>
              <a:t>duties range from fire safety and laboratory safety to training and emergency response. </a:t>
            </a:r>
          </a:p>
        </p:txBody>
      </p:sp>
    </p:spTree>
    <p:extLst>
      <p:ext uri="{BB962C8B-B14F-4D97-AF65-F5344CB8AC3E}">
        <p14:creationId xmlns:p14="http://schemas.microsoft.com/office/powerpoint/2010/main" val="3137124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safety information</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74119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Hygiene Plan</a:t>
            </a:r>
            <a:endParaRPr lang="en-US" dirty="0"/>
          </a:p>
        </p:txBody>
      </p:sp>
      <p:sp>
        <p:nvSpPr>
          <p:cNvPr id="3" name="Content Placeholder 2"/>
          <p:cNvSpPr>
            <a:spLocks noGrp="1"/>
          </p:cNvSpPr>
          <p:nvPr>
            <p:ph idx="1"/>
          </p:nvPr>
        </p:nvSpPr>
        <p:spPr>
          <a:xfrm>
            <a:off x="1828800" y="1417638"/>
            <a:ext cx="6858000" cy="4419600"/>
          </a:xfrm>
        </p:spPr>
        <p:txBody>
          <a:bodyPr>
            <a:normAutofit lnSpcReduction="10000"/>
          </a:bodyPr>
          <a:lstStyle/>
          <a:p>
            <a:r>
              <a:rPr lang="en-US" dirty="0"/>
              <a:t>When a chemical is in the laboratory, the hazards of that chemical must be communicated to you. According to Occupational Safety and Health Administration (OSHA), a </a:t>
            </a:r>
            <a:r>
              <a:rPr lang="en-US" dirty="0">
                <a:hlinkClick r:id="rId2"/>
              </a:rPr>
              <a:t>Chemical Hygiene Plan (CHP)</a:t>
            </a:r>
            <a:r>
              <a:rPr lang="en-US" dirty="0"/>
              <a:t> is required to relay information regarding procedures, equipment, PPE, and work practices that are capable of protecting employees from health hazards.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Chemical Hygiene</a:t>
            </a:r>
            <a:endParaRPr lang="en-US" sz="4000" dirty="0"/>
          </a:p>
        </p:txBody>
      </p:sp>
      <p:sp>
        <p:nvSpPr>
          <p:cNvPr id="3" name="Content Placeholder 2"/>
          <p:cNvSpPr>
            <a:spLocks noGrp="1"/>
          </p:cNvSpPr>
          <p:nvPr>
            <p:ph idx="1"/>
          </p:nvPr>
        </p:nvSpPr>
        <p:spPr>
          <a:xfrm>
            <a:off x="1828800" y="1295400"/>
            <a:ext cx="4011062" cy="4419600"/>
          </a:xfrm>
        </p:spPr>
        <p:txBody>
          <a:bodyPr>
            <a:normAutofit/>
          </a:bodyPr>
          <a:lstStyle/>
          <a:p>
            <a:r>
              <a:rPr lang="en-US" dirty="0" smtClean="0"/>
              <a:t>Your </a:t>
            </a:r>
            <a:r>
              <a:rPr lang="en-US" dirty="0"/>
              <a:t>supervisor is in charge of providing the information contained in the CHP to you. It is your responsibility to make sure that you review the </a:t>
            </a:r>
            <a:r>
              <a:rPr lang="en-US" dirty="0" smtClean="0"/>
              <a:t>CHP and know where it is stored.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828800"/>
            <a:ext cx="3204155" cy="3127115"/>
          </a:xfrm>
          <a:prstGeom prst="rect">
            <a:avLst/>
          </a:prstGeom>
        </p:spPr>
      </p:pic>
    </p:spTree>
    <p:extLst>
      <p:ext uri="{BB962C8B-B14F-4D97-AF65-F5344CB8AC3E}">
        <p14:creationId xmlns:p14="http://schemas.microsoft.com/office/powerpoint/2010/main" val="4039925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6858000" cy="1036638"/>
          </a:xfrm>
        </p:spPr>
        <p:txBody>
          <a:bodyPr/>
          <a:lstStyle/>
          <a:p>
            <a:r>
              <a:rPr lang="en-US" dirty="0" smtClean="0"/>
              <a:t>Personnel Responsibilities</a:t>
            </a:r>
            <a:endParaRPr lang="en-US" dirty="0"/>
          </a:p>
        </p:txBody>
      </p:sp>
      <p:sp>
        <p:nvSpPr>
          <p:cNvPr id="3" name="Content Placeholder 2"/>
          <p:cNvSpPr>
            <a:spLocks noGrp="1"/>
          </p:cNvSpPr>
          <p:nvPr>
            <p:ph idx="1"/>
          </p:nvPr>
        </p:nvSpPr>
        <p:spPr>
          <a:xfrm>
            <a:off x="1855206" y="1371600"/>
            <a:ext cx="6858000" cy="4419600"/>
          </a:xfrm>
        </p:spPr>
        <p:txBody>
          <a:bodyPr>
            <a:normAutofit fontScale="77500" lnSpcReduction="20000"/>
          </a:bodyPr>
          <a:lstStyle/>
          <a:p>
            <a:pPr marL="0" indent="0">
              <a:buNone/>
            </a:pPr>
            <a:r>
              <a:rPr lang="en-US" u="sng" dirty="0"/>
              <a:t>Deans, Directors, and Department Chairs</a:t>
            </a:r>
          </a:p>
          <a:p>
            <a:r>
              <a:rPr lang="en-US" dirty="0"/>
              <a:t>Deans, Directors, and Department Chairs are to work with their organizational units to ensure </a:t>
            </a:r>
            <a:r>
              <a:rPr lang="en-US" dirty="0" smtClean="0"/>
              <a:t>that affected </a:t>
            </a:r>
            <a:r>
              <a:rPr lang="en-US" dirty="0"/>
              <a:t>employees are trained on the provisions of the University Chemical Hygiene Plan and </a:t>
            </a:r>
            <a:r>
              <a:rPr lang="en-US" dirty="0" smtClean="0"/>
              <a:t>are taking </a:t>
            </a:r>
            <a:r>
              <a:rPr lang="en-US" dirty="0"/>
              <a:t>action to comply with its requirements. These individuals should</a:t>
            </a:r>
            <a:r>
              <a:rPr lang="en-US" dirty="0" smtClean="0"/>
              <a:t>:</a:t>
            </a:r>
          </a:p>
          <a:p>
            <a:pPr lvl="1"/>
            <a:r>
              <a:rPr lang="en-US" dirty="0" smtClean="0"/>
              <a:t>Identify </a:t>
            </a:r>
            <a:r>
              <a:rPr lang="en-US" dirty="0"/>
              <a:t>all laboratories and chemical handling areas in their organizational unit.</a:t>
            </a:r>
          </a:p>
          <a:p>
            <a:pPr lvl="1"/>
            <a:r>
              <a:rPr lang="en-US" dirty="0" smtClean="0"/>
              <a:t>Assign </a:t>
            </a:r>
            <a:r>
              <a:rPr lang="en-US" dirty="0"/>
              <a:t>Lab Supervisor for each laboratory/chemical handling area.</a:t>
            </a:r>
          </a:p>
          <a:p>
            <a:pPr lvl="1"/>
            <a:r>
              <a:rPr lang="en-US" dirty="0" smtClean="0"/>
              <a:t>Assure </a:t>
            </a:r>
            <a:r>
              <a:rPr lang="en-US" dirty="0"/>
              <a:t>that employee training is conducted at the time of employment and annually thereafter.</a:t>
            </a:r>
          </a:p>
          <a:p>
            <a:pPr lvl="1"/>
            <a:r>
              <a:rPr lang="en-US" dirty="0" smtClean="0"/>
              <a:t>Determine </a:t>
            </a:r>
            <a:r>
              <a:rPr lang="en-US" dirty="0"/>
              <a:t>and direct the method of the enforcement and compliance of the Chemical </a:t>
            </a:r>
            <a:r>
              <a:rPr lang="en-US" dirty="0" smtClean="0"/>
              <a:t>Hygiene Plan</a:t>
            </a:r>
            <a:endParaRPr lang="en-US" dirty="0"/>
          </a:p>
          <a:p>
            <a:pPr lvl="1"/>
            <a:endParaRPr lang="en-US" dirty="0"/>
          </a:p>
        </p:txBody>
      </p:sp>
    </p:spTree>
    <p:extLst>
      <p:ext uri="{BB962C8B-B14F-4D97-AF65-F5344CB8AC3E}">
        <p14:creationId xmlns:p14="http://schemas.microsoft.com/office/powerpoint/2010/main" val="4073306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Personnel Responsibilities</a:t>
            </a:r>
          </a:p>
        </p:txBody>
      </p:sp>
      <p:sp>
        <p:nvSpPr>
          <p:cNvPr id="3" name="Content Placeholder 2"/>
          <p:cNvSpPr>
            <a:spLocks noGrp="1"/>
          </p:cNvSpPr>
          <p:nvPr>
            <p:ph idx="1"/>
          </p:nvPr>
        </p:nvSpPr>
        <p:spPr>
          <a:xfrm>
            <a:off x="1828800" y="1295400"/>
            <a:ext cx="6858000" cy="4419600"/>
          </a:xfrm>
        </p:spPr>
        <p:txBody>
          <a:bodyPr>
            <a:normAutofit fontScale="77500" lnSpcReduction="20000"/>
          </a:bodyPr>
          <a:lstStyle/>
          <a:p>
            <a:pPr marL="0" indent="0">
              <a:buNone/>
            </a:pPr>
            <a:r>
              <a:rPr lang="en-US" u="sng" dirty="0"/>
              <a:t>Environmental Health and </a:t>
            </a:r>
            <a:r>
              <a:rPr lang="en-US" u="sng" dirty="0" smtClean="0"/>
              <a:t>Safety</a:t>
            </a:r>
          </a:p>
          <a:p>
            <a:pPr lvl="1"/>
            <a:r>
              <a:rPr lang="en-US" dirty="0"/>
              <a:t>Provide pro-active support on issues of hazard identification and evaluation; procedures </a:t>
            </a:r>
            <a:r>
              <a:rPr lang="en-US" dirty="0" smtClean="0"/>
              <a:t>for correcting </a:t>
            </a:r>
            <a:r>
              <a:rPr lang="en-US" dirty="0"/>
              <a:t>unsafe conditions, control measure determination and implementation; </a:t>
            </a:r>
            <a:r>
              <a:rPr lang="en-US" dirty="0" smtClean="0"/>
              <a:t>employee information</a:t>
            </a:r>
            <a:r>
              <a:rPr lang="en-US" dirty="0"/>
              <a:t>; and training programs.</a:t>
            </a:r>
          </a:p>
          <a:p>
            <a:pPr lvl="1"/>
            <a:r>
              <a:rPr lang="en-US" dirty="0" smtClean="0"/>
              <a:t>Maintain </a:t>
            </a:r>
            <a:r>
              <a:rPr lang="en-US" dirty="0"/>
              <a:t>centralized environmental monitoring records, allowing employee access as </a:t>
            </a:r>
            <a:r>
              <a:rPr lang="en-US" dirty="0" smtClean="0"/>
              <a:t>required by law</a:t>
            </a:r>
            <a:r>
              <a:rPr lang="en-US" dirty="0"/>
              <a:t>.</a:t>
            </a:r>
          </a:p>
          <a:p>
            <a:pPr lvl="1"/>
            <a:r>
              <a:rPr lang="en-US" dirty="0" smtClean="0"/>
              <a:t>Serve </a:t>
            </a:r>
            <a:r>
              <a:rPr lang="en-US" dirty="0"/>
              <a:t>as the principal point of contact with regulatory agencies on matters of chemical </a:t>
            </a:r>
            <a:r>
              <a:rPr lang="en-US" dirty="0" smtClean="0"/>
              <a:t>hygiene at </a:t>
            </a:r>
            <a:r>
              <a:rPr lang="en-US" dirty="0"/>
              <a:t>the University.</a:t>
            </a:r>
          </a:p>
          <a:p>
            <a:pPr lvl="1"/>
            <a:r>
              <a:rPr lang="en-US" dirty="0" smtClean="0"/>
              <a:t>Arrange </a:t>
            </a:r>
            <a:r>
              <a:rPr lang="en-US" dirty="0"/>
              <a:t>for general safety inspections and safety equipment testing as required under </a:t>
            </a:r>
            <a:r>
              <a:rPr lang="en-US" dirty="0" smtClean="0"/>
              <a:t>the University </a:t>
            </a:r>
            <a:r>
              <a:rPr lang="en-US" dirty="0"/>
              <a:t>Chemical Hygiene Plan to include, but not be limited to: showers, ventilation, </a:t>
            </a:r>
            <a:r>
              <a:rPr lang="en-US" dirty="0" smtClean="0"/>
              <a:t>and fume </a:t>
            </a:r>
            <a:r>
              <a:rPr lang="en-US" dirty="0"/>
              <a:t>hoods.</a:t>
            </a:r>
          </a:p>
          <a:p>
            <a:pPr lvl="1"/>
            <a:r>
              <a:rPr lang="en-US" dirty="0" smtClean="0"/>
              <a:t>Review </a:t>
            </a:r>
            <a:r>
              <a:rPr lang="en-US" dirty="0"/>
              <a:t>Principle Investigator or Laboratory Supervisors employee training records.</a:t>
            </a:r>
          </a:p>
        </p:txBody>
      </p:sp>
    </p:spTree>
    <p:extLst>
      <p:ext uri="{BB962C8B-B14F-4D97-AF65-F5344CB8AC3E}">
        <p14:creationId xmlns:p14="http://schemas.microsoft.com/office/powerpoint/2010/main" val="3113486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Personnel Responsibilities</a:t>
            </a:r>
          </a:p>
        </p:txBody>
      </p:sp>
      <p:sp>
        <p:nvSpPr>
          <p:cNvPr id="3" name="Content Placeholder 2"/>
          <p:cNvSpPr>
            <a:spLocks noGrp="1"/>
          </p:cNvSpPr>
          <p:nvPr>
            <p:ph idx="1"/>
          </p:nvPr>
        </p:nvSpPr>
        <p:spPr>
          <a:xfrm>
            <a:off x="1905000" y="1295400"/>
            <a:ext cx="6858000" cy="4419600"/>
          </a:xfrm>
        </p:spPr>
        <p:txBody>
          <a:bodyPr>
            <a:normAutofit fontScale="85000" lnSpcReduction="20000"/>
          </a:bodyPr>
          <a:lstStyle/>
          <a:p>
            <a:pPr marL="0" indent="0">
              <a:buNone/>
            </a:pPr>
            <a:r>
              <a:rPr lang="en-US" sz="3300" u="sng" dirty="0"/>
              <a:t>Chemical Hygiene Officer (CHO</a:t>
            </a:r>
            <a:r>
              <a:rPr lang="en-US" sz="3300" u="sng" dirty="0" smtClean="0"/>
              <a:t>)</a:t>
            </a:r>
          </a:p>
          <a:p>
            <a:pPr lvl="1"/>
            <a:r>
              <a:rPr lang="en-US" dirty="0"/>
              <a:t>Establishing and implementing a Chemical Hygiene Plan, and updating the plan at </a:t>
            </a:r>
            <a:r>
              <a:rPr lang="en-US" dirty="0" smtClean="0"/>
              <a:t>least annually</a:t>
            </a:r>
            <a:r>
              <a:rPr lang="en-US" dirty="0"/>
              <a:t>.</a:t>
            </a:r>
          </a:p>
          <a:p>
            <a:pPr lvl="1"/>
            <a:r>
              <a:rPr lang="en-US" dirty="0" smtClean="0"/>
              <a:t>Investigating </a:t>
            </a:r>
            <a:r>
              <a:rPr lang="en-US" dirty="0"/>
              <a:t>accidents and chemical exposures within the department.</a:t>
            </a:r>
          </a:p>
          <a:p>
            <a:pPr lvl="1"/>
            <a:r>
              <a:rPr lang="en-US" dirty="0" smtClean="0"/>
              <a:t>Acting </a:t>
            </a:r>
            <a:r>
              <a:rPr lang="en-US" dirty="0"/>
              <a:t>as a liaison between the department and EHS for laboratory safety issues.</a:t>
            </a:r>
          </a:p>
          <a:p>
            <a:pPr lvl="1"/>
            <a:r>
              <a:rPr lang="en-US" dirty="0" smtClean="0"/>
              <a:t>Ensure </a:t>
            </a:r>
            <a:r>
              <a:rPr lang="en-US" dirty="0"/>
              <a:t>laboratory workers receive chemical and procedure-specific training.</a:t>
            </a:r>
          </a:p>
          <a:p>
            <a:pPr lvl="1"/>
            <a:r>
              <a:rPr lang="en-US" dirty="0" smtClean="0"/>
              <a:t>Review </a:t>
            </a:r>
            <a:r>
              <a:rPr lang="en-US" dirty="0"/>
              <a:t>and approve use of particularly hazardous substances.</a:t>
            </a:r>
          </a:p>
          <a:p>
            <a:pPr lvl="1"/>
            <a:r>
              <a:rPr lang="en-US" dirty="0" smtClean="0"/>
              <a:t>Approve </a:t>
            </a:r>
            <a:r>
              <a:rPr lang="en-US" dirty="0"/>
              <a:t>laboratory worker's return to work following a chemical exposure requiring </a:t>
            </a:r>
            <a:r>
              <a:rPr lang="en-US" dirty="0" smtClean="0"/>
              <a:t>medical consultation</a:t>
            </a:r>
            <a:r>
              <a:rPr lang="en-US" dirty="0"/>
              <a:t>.</a:t>
            </a:r>
            <a:endParaRPr lang="en-US" dirty="0" smtClean="0"/>
          </a:p>
          <a:p>
            <a:endParaRPr lang="en-US" dirty="0"/>
          </a:p>
        </p:txBody>
      </p:sp>
    </p:spTree>
    <p:extLst>
      <p:ext uri="{BB962C8B-B14F-4D97-AF65-F5344CB8AC3E}">
        <p14:creationId xmlns:p14="http://schemas.microsoft.com/office/powerpoint/2010/main" val="4075679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Personnel Responsibilities</a:t>
            </a:r>
          </a:p>
        </p:txBody>
      </p:sp>
      <p:sp>
        <p:nvSpPr>
          <p:cNvPr id="3" name="Content Placeholder 2"/>
          <p:cNvSpPr>
            <a:spLocks noGrp="1"/>
          </p:cNvSpPr>
          <p:nvPr>
            <p:ph idx="1"/>
          </p:nvPr>
        </p:nvSpPr>
        <p:spPr>
          <a:xfrm>
            <a:off x="1828800" y="1295400"/>
            <a:ext cx="6858000" cy="4419600"/>
          </a:xfrm>
        </p:spPr>
        <p:txBody>
          <a:bodyPr>
            <a:normAutofit fontScale="70000" lnSpcReduction="20000"/>
          </a:bodyPr>
          <a:lstStyle/>
          <a:p>
            <a:pPr marL="0" indent="0">
              <a:buNone/>
            </a:pPr>
            <a:r>
              <a:rPr lang="en-US" sz="3700" u="sng" dirty="0"/>
              <a:t>Laboratory Supervisor/Principal </a:t>
            </a:r>
            <a:r>
              <a:rPr lang="en-US" sz="3700" u="sng" dirty="0" smtClean="0"/>
              <a:t>Investigator</a:t>
            </a:r>
          </a:p>
          <a:p>
            <a:pPr lvl="1"/>
            <a:r>
              <a:rPr lang="en-US" dirty="0"/>
              <a:t>Ensure that action is taken to correct work practices and conditions that may result in </a:t>
            </a:r>
            <a:r>
              <a:rPr lang="en-US" dirty="0" smtClean="0"/>
              <a:t>the release </a:t>
            </a:r>
            <a:r>
              <a:rPr lang="en-US" dirty="0"/>
              <a:t>of hazardous materials.</a:t>
            </a:r>
          </a:p>
          <a:p>
            <a:pPr lvl="1"/>
            <a:r>
              <a:rPr lang="en-US" dirty="0" smtClean="0"/>
              <a:t>Ensure </a:t>
            </a:r>
            <a:r>
              <a:rPr lang="en-US" dirty="0"/>
              <a:t>that protective equipment is available, working and used as appropriate.</a:t>
            </a:r>
          </a:p>
          <a:p>
            <a:pPr lvl="1"/>
            <a:r>
              <a:rPr lang="en-US" dirty="0" smtClean="0"/>
              <a:t>Provide </a:t>
            </a:r>
            <a:r>
              <a:rPr lang="en-US" dirty="0"/>
              <a:t>and document that employees have been trained and understand the content of </a:t>
            </a:r>
            <a:r>
              <a:rPr lang="en-US" dirty="0" smtClean="0"/>
              <a:t>the Chemical </a:t>
            </a:r>
            <a:r>
              <a:rPr lang="en-US" dirty="0"/>
              <a:t>Hygiene Plan at initial assignments and whenever a new hazard is introduced.</a:t>
            </a:r>
          </a:p>
          <a:p>
            <a:pPr lvl="1"/>
            <a:r>
              <a:rPr lang="en-US" dirty="0" smtClean="0"/>
              <a:t>Identify </a:t>
            </a:r>
            <a:r>
              <a:rPr lang="en-US" dirty="0"/>
              <a:t>materials considered particularly hazardous and communicate warnings to workers </a:t>
            </a:r>
            <a:r>
              <a:rPr lang="en-US" dirty="0" smtClean="0"/>
              <a:t>as appropriate</a:t>
            </a:r>
            <a:r>
              <a:rPr lang="en-US" dirty="0"/>
              <a:t>. In coordination with the Chemical Hygiene Officer and EHS, </a:t>
            </a:r>
            <a:r>
              <a:rPr lang="en-US" dirty="0" smtClean="0"/>
              <a:t>Laboratory Supervisors </a:t>
            </a:r>
            <a:r>
              <a:rPr lang="en-US" dirty="0"/>
              <a:t>should participate in laboratory compliance audits, at least once per year.</a:t>
            </a:r>
          </a:p>
          <a:p>
            <a:pPr lvl="1"/>
            <a:r>
              <a:rPr lang="en-US" dirty="0" smtClean="0"/>
              <a:t>SDSs </a:t>
            </a:r>
            <a:r>
              <a:rPr lang="en-US" dirty="0"/>
              <a:t>that are not available online must be acquired from the manufacturer and maintained </a:t>
            </a:r>
            <a:r>
              <a:rPr lang="en-US" dirty="0" smtClean="0"/>
              <a:t>in an </a:t>
            </a:r>
            <a:r>
              <a:rPr lang="en-US" dirty="0"/>
              <a:t>accessible location.</a:t>
            </a:r>
          </a:p>
          <a:p>
            <a:pPr lvl="1"/>
            <a:r>
              <a:rPr lang="en-US" dirty="0" smtClean="0"/>
              <a:t>Develop laboratory </a:t>
            </a:r>
            <a:r>
              <a:rPr lang="en-US" dirty="0"/>
              <a:t>specific SOPs for the chemical and biological hazards and any agents which are used </a:t>
            </a:r>
          </a:p>
        </p:txBody>
      </p:sp>
    </p:spTree>
    <p:extLst>
      <p:ext uri="{BB962C8B-B14F-4D97-AF65-F5344CB8AC3E}">
        <p14:creationId xmlns:p14="http://schemas.microsoft.com/office/powerpoint/2010/main" val="29971401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Personnel Responsibilities</a:t>
            </a:r>
          </a:p>
        </p:txBody>
      </p:sp>
      <p:sp>
        <p:nvSpPr>
          <p:cNvPr id="3" name="Content Placeholder 2"/>
          <p:cNvSpPr>
            <a:spLocks noGrp="1"/>
          </p:cNvSpPr>
          <p:nvPr>
            <p:ph idx="1"/>
          </p:nvPr>
        </p:nvSpPr>
        <p:spPr>
          <a:xfrm>
            <a:off x="1828800" y="1384442"/>
            <a:ext cx="6858000" cy="4419600"/>
          </a:xfrm>
        </p:spPr>
        <p:txBody>
          <a:bodyPr>
            <a:normAutofit fontScale="85000" lnSpcReduction="20000"/>
          </a:bodyPr>
          <a:lstStyle/>
          <a:p>
            <a:pPr marL="0" indent="0">
              <a:buNone/>
            </a:pPr>
            <a:r>
              <a:rPr lang="en-US" u="sng" dirty="0"/>
              <a:t>Lab Workers</a:t>
            </a:r>
          </a:p>
          <a:p>
            <a:r>
              <a:rPr lang="en-US" dirty="0"/>
              <a:t>Understand and act in accordance with the Chemical Hygiene Plan and any laboratory-specific standard operating procedures.</a:t>
            </a:r>
          </a:p>
          <a:p>
            <a:r>
              <a:rPr lang="en-US" dirty="0"/>
              <a:t>Participate in training programs.</a:t>
            </a:r>
          </a:p>
          <a:p>
            <a:r>
              <a:rPr lang="en-US" dirty="0"/>
              <a:t>Practice good personal chemical hygiene</a:t>
            </a:r>
          </a:p>
          <a:p>
            <a:r>
              <a:rPr lang="en-US" dirty="0"/>
              <a:t>Report all accidents and incidents to the supervisor on a timely basis.</a:t>
            </a:r>
          </a:p>
          <a:p>
            <a:r>
              <a:rPr lang="en-US" dirty="0"/>
              <a:t>Review </a:t>
            </a:r>
            <a:r>
              <a:rPr lang="en-US" dirty="0" smtClean="0"/>
              <a:t>SDSs </a:t>
            </a:r>
            <a:r>
              <a:rPr lang="en-US" dirty="0"/>
              <a:t>or other chemical safety information as needed to ensure an understanding of the chemical hazards in the laboratory. </a:t>
            </a:r>
          </a:p>
          <a:p>
            <a:endParaRPr lang="en-US" dirty="0"/>
          </a:p>
        </p:txBody>
      </p:sp>
    </p:spTree>
    <p:extLst>
      <p:ext uri="{BB962C8B-B14F-4D97-AF65-F5344CB8AC3E}">
        <p14:creationId xmlns:p14="http://schemas.microsoft.com/office/powerpoint/2010/main" val="3369628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858000" cy="1036638"/>
          </a:xfrm>
        </p:spPr>
        <p:txBody>
          <a:bodyPr/>
          <a:lstStyle/>
          <a:p>
            <a:r>
              <a:rPr lang="en-US" dirty="0" smtClean="0"/>
              <a:t>Standard Operating Procedures (SOPs)</a:t>
            </a:r>
            <a:endParaRPr lang="en-US" dirty="0"/>
          </a:p>
        </p:txBody>
      </p:sp>
      <p:sp>
        <p:nvSpPr>
          <p:cNvPr id="3" name="Content Placeholder 2"/>
          <p:cNvSpPr>
            <a:spLocks noGrp="1"/>
          </p:cNvSpPr>
          <p:nvPr>
            <p:ph idx="1"/>
          </p:nvPr>
        </p:nvSpPr>
        <p:spPr>
          <a:xfrm>
            <a:off x="1828800" y="1371600"/>
            <a:ext cx="6858000" cy="4419600"/>
          </a:xfrm>
        </p:spPr>
        <p:txBody>
          <a:bodyPr>
            <a:normAutofit fontScale="85000" lnSpcReduction="20000"/>
          </a:bodyPr>
          <a:lstStyle/>
          <a:p>
            <a:pPr marL="0" indent="0">
              <a:buNone/>
            </a:pPr>
            <a:r>
              <a:rPr lang="en-US" dirty="0" smtClean="0">
                <a:hlinkClick r:id="rId2"/>
              </a:rPr>
              <a:t>Laboratory-Specific SOP Template</a:t>
            </a:r>
            <a:endParaRPr lang="en-US" dirty="0" smtClean="0"/>
          </a:p>
          <a:p>
            <a:r>
              <a:rPr lang="en-US" dirty="0" smtClean="0"/>
              <a:t>Standard </a:t>
            </a:r>
            <a:r>
              <a:rPr lang="en-US" dirty="0"/>
              <a:t>Operating Procedures (SOP) are </a:t>
            </a:r>
            <a:r>
              <a:rPr lang="en-US" i="1" dirty="0"/>
              <a:t>required</a:t>
            </a:r>
            <a:r>
              <a:rPr lang="en-US" dirty="0"/>
              <a:t> by Occupational Safety &amp; Health Administration’s (OSHA) laboratory standard section (1910.1450(e3i)) to be developed and maintained by individual laboratories</a:t>
            </a:r>
            <a:r>
              <a:rPr lang="en-US" dirty="0" smtClean="0"/>
              <a:t>.</a:t>
            </a:r>
          </a:p>
          <a:p>
            <a:r>
              <a:rPr lang="en-US" dirty="0"/>
              <a:t>Laboratories must perform a hazard assessment of the laboratory procedures to determine which SOPs must be developed. At a minimum a laboratory must have laboratory specific SOPs for the chemical and biological hazards and any agents which are used in approved animal studies.</a:t>
            </a:r>
          </a:p>
        </p:txBody>
      </p:sp>
    </p:spTree>
    <p:extLst>
      <p:ext uri="{BB962C8B-B14F-4D97-AF65-F5344CB8AC3E}">
        <p14:creationId xmlns:p14="http://schemas.microsoft.com/office/powerpoint/2010/main" val="797104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2133600"/>
            <a:ext cx="7010400" cy="1470025"/>
          </a:xfrm>
        </p:spPr>
        <p:txBody>
          <a:bodyPr/>
          <a:lstStyle/>
          <a:p>
            <a:r>
              <a:rPr lang="en-US" dirty="0" smtClean="0"/>
              <a:t>Laboratory Safety Training</a:t>
            </a:r>
            <a:endParaRPr lang="en-US" dirty="0"/>
          </a:p>
        </p:txBody>
      </p:sp>
      <p:sp>
        <p:nvSpPr>
          <p:cNvPr id="3" name="Subtitle 2"/>
          <p:cNvSpPr>
            <a:spLocks noGrp="1"/>
          </p:cNvSpPr>
          <p:nvPr>
            <p:ph type="subTitle" idx="1"/>
          </p:nvPr>
        </p:nvSpPr>
        <p:spPr>
          <a:xfrm>
            <a:off x="1981200" y="3124200"/>
            <a:ext cx="6248400" cy="1066800"/>
          </a:xfrm>
        </p:spPr>
        <p:txBody>
          <a:bodyPr/>
          <a:lstStyle/>
          <a:p>
            <a:r>
              <a:rPr lang="en-US" dirty="0" smtClean="0"/>
              <a:t>Developed for Science Laboratories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58762"/>
            <a:ext cx="6858000" cy="1036638"/>
          </a:xfrm>
        </p:spPr>
        <p:txBody>
          <a:bodyPr/>
          <a:lstStyle/>
          <a:p>
            <a:r>
              <a:rPr lang="en-US" dirty="0"/>
              <a:t>Standard Operating Procedures (SOPs)</a:t>
            </a:r>
          </a:p>
        </p:txBody>
      </p:sp>
      <p:sp>
        <p:nvSpPr>
          <p:cNvPr id="3" name="Content Placeholder 2"/>
          <p:cNvSpPr>
            <a:spLocks noGrp="1"/>
          </p:cNvSpPr>
          <p:nvPr>
            <p:ph idx="1"/>
          </p:nvPr>
        </p:nvSpPr>
        <p:spPr>
          <a:xfrm>
            <a:off x="1828800" y="1393495"/>
            <a:ext cx="6858000" cy="4419600"/>
          </a:xfrm>
        </p:spPr>
        <p:txBody>
          <a:bodyPr>
            <a:normAutofit fontScale="92500" lnSpcReduction="10000"/>
          </a:bodyPr>
          <a:lstStyle/>
          <a:p>
            <a:r>
              <a:rPr lang="en-US" dirty="0"/>
              <a:t>Any chemical which has </a:t>
            </a:r>
            <a:r>
              <a:rPr lang="en-US" dirty="0" smtClean="0"/>
              <a:t>specific </a:t>
            </a:r>
            <a:r>
              <a:rPr lang="en-US" dirty="0"/>
              <a:t>handling procedures or equipment should have an SOP developed for the specific use of those chemicals</a:t>
            </a:r>
            <a:r>
              <a:rPr lang="en-US" dirty="0" smtClean="0"/>
              <a:t>.</a:t>
            </a:r>
          </a:p>
          <a:p>
            <a:r>
              <a:rPr lang="en-US" dirty="0"/>
              <a:t>An SOP must contain at a minimum the specific personal protective equipment required, engineering controls, decontamination procedures, waste disposal procedures and a description of the laboratory procedure that will be performed</a:t>
            </a:r>
            <a:r>
              <a:rPr lang="en-US" dirty="0" smtClean="0"/>
              <a:t>.</a:t>
            </a:r>
          </a:p>
          <a:p>
            <a:endParaRPr lang="en-US" dirty="0"/>
          </a:p>
        </p:txBody>
      </p:sp>
    </p:spTree>
    <p:extLst>
      <p:ext uri="{BB962C8B-B14F-4D97-AF65-F5344CB8AC3E}">
        <p14:creationId xmlns:p14="http://schemas.microsoft.com/office/powerpoint/2010/main" val="1566904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6858000" cy="1036638"/>
          </a:xfrm>
        </p:spPr>
        <p:txBody>
          <a:bodyPr/>
          <a:lstStyle/>
          <a:p>
            <a:r>
              <a:rPr lang="en-US" dirty="0"/>
              <a:t>Standard Operating Procedures (SOPs)</a:t>
            </a:r>
          </a:p>
        </p:txBody>
      </p:sp>
      <p:sp>
        <p:nvSpPr>
          <p:cNvPr id="3" name="Content Placeholder 2"/>
          <p:cNvSpPr>
            <a:spLocks noGrp="1"/>
          </p:cNvSpPr>
          <p:nvPr>
            <p:ph idx="1"/>
          </p:nvPr>
        </p:nvSpPr>
        <p:spPr>
          <a:xfrm>
            <a:off x="1828800" y="1524000"/>
            <a:ext cx="6629400" cy="4419600"/>
          </a:xfrm>
        </p:spPr>
        <p:txBody>
          <a:bodyPr>
            <a:normAutofit fontScale="85000" lnSpcReduction="20000"/>
          </a:bodyPr>
          <a:lstStyle/>
          <a:p>
            <a:r>
              <a:rPr lang="en-US" dirty="0" smtClean="0"/>
              <a:t>All </a:t>
            </a:r>
            <a:r>
              <a:rPr lang="en-US" dirty="0"/>
              <a:t>employees must have access to the SOPs for the laboratory. The laboratory supervisor or PI is responsible to train all employees on appropriate handling procedures for those chemical and biological hazards covered by the standard. SOPs should be </a:t>
            </a:r>
            <a:endParaRPr lang="en-US" dirty="0" smtClean="0"/>
          </a:p>
          <a:p>
            <a:pPr marL="344488" indent="0">
              <a:spcBef>
                <a:spcPts val="0"/>
              </a:spcBef>
              <a:buNone/>
            </a:pPr>
            <a:r>
              <a:rPr lang="en-US" dirty="0" smtClean="0"/>
              <a:t>reviewed </a:t>
            </a:r>
            <a:r>
              <a:rPr lang="en-US" dirty="0"/>
              <a:t>annually to ensure </a:t>
            </a:r>
            <a:endParaRPr lang="en-US" dirty="0" smtClean="0"/>
          </a:p>
          <a:p>
            <a:pPr marL="344488" indent="0">
              <a:spcBef>
                <a:spcPts val="0"/>
              </a:spcBef>
              <a:buNone/>
            </a:pPr>
            <a:r>
              <a:rPr lang="en-US" dirty="0" smtClean="0"/>
              <a:t>that </a:t>
            </a:r>
            <a:r>
              <a:rPr lang="en-US" dirty="0"/>
              <a:t>the entire document is </a:t>
            </a:r>
            <a:endParaRPr lang="en-US" dirty="0" smtClean="0"/>
          </a:p>
          <a:p>
            <a:pPr marL="344488" indent="0">
              <a:spcBef>
                <a:spcPts val="0"/>
              </a:spcBef>
              <a:buNone/>
            </a:pPr>
            <a:r>
              <a:rPr lang="en-US" dirty="0" smtClean="0"/>
              <a:t>updated </a:t>
            </a:r>
            <a:r>
              <a:rPr lang="en-US" dirty="0"/>
              <a:t>with any procedural </a:t>
            </a:r>
            <a:endParaRPr lang="en-US" dirty="0" smtClean="0"/>
          </a:p>
          <a:p>
            <a:pPr marL="344488" indent="0">
              <a:spcBef>
                <a:spcPts val="0"/>
              </a:spcBef>
              <a:buNone/>
            </a:pPr>
            <a:r>
              <a:rPr lang="en-US" dirty="0" smtClean="0"/>
              <a:t>or </a:t>
            </a:r>
            <a:r>
              <a:rPr lang="en-US" dirty="0"/>
              <a:t>location changes. New </a:t>
            </a:r>
            <a:endParaRPr lang="en-US" dirty="0" smtClean="0"/>
          </a:p>
          <a:p>
            <a:pPr marL="344488" indent="0">
              <a:spcBef>
                <a:spcPts val="0"/>
              </a:spcBef>
              <a:buNone/>
            </a:pPr>
            <a:r>
              <a:rPr lang="en-US" dirty="0" smtClean="0"/>
              <a:t>SOPs </a:t>
            </a:r>
            <a:r>
              <a:rPr lang="en-US" dirty="0"/>
              <a:t>must be developed when </a:t>
            </a:r>
            <a:endParaRPr lang="en-US" dirty="0" smtClean="0"/>
          </a:p>
          <a:p>
            <a:pPr marL="344488" indent="0">
              <a:spcBef>
                <a:spcPts val="0"/>
              </a:spcBef>
              <a:buNone/>
            </a:pPr>
            <a:r>
              <a:rPr lang="en-US" dirty="0" smtClean="0"/>
              <a:t>a </a:t>
            </a:r>
            <a:r>
              <a:rPr lang="en-US" dirty="0"/>
              <a:t>new hazard is presented in </a:t>
            </a:r>
            <a:endParaRPr lang="en-US" dirty="0" smtClean="0"/>
          </a:p>
          <a:p>
            <a:pPr marL="344488" indent="0">
              <a:spcBef>
                <a:spcPts val="0"/>
              </a:spcBef>
              <a:buNone/>
            </a:pPr>
            <a:r>
              <a:rPr lang="en-US" dirty="0" smtClean="0"/>
              <a:t>the </a:t>
            </a:r>
            <a:r>
              <a:rPr lang="en-US" dirty="0"/>
              <a:t>laboratory. </a:t>
            </a:r>
            <a:endParaRPr lang="en-US" dirty="0" smtClean="0"/>
          </a:p>
        </p:txBody>
      </p:sp>
      <p:pic>
        <p:nvPicPr>
          <p:cNvPr id="4098" name="Picture 2" descr="Image result for S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429000"/>
            <a:ext cx="17272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331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Identification </a:t>
            </a:r>
            <a:br>
              <a:rPr lang="en-US" dirty="0" smtClean="0"/>
            </a:br>
            <a:r>
              <a:rPr lang="en-US" sz="2000" dirty="0" smtClean="0"/>
              <a:t>(SDS &amp; GHS-Labeling)</a:t>
            </a:r>
            <a:endParaRPr lang="en-US" sz="2000" dirty="0"/>
          </a:p>
        </p:txBody>
      </p:sp>
      <p:sp>
        <p:nvSpPr>
          <p:cNvPr id="3" name="Content Placeholder 2"/>
          <p:cNvSpPr>
            <a:spLocks noGrp="1"/>
          </p:cNvSpPr>
          <p:nvPr>
            <p:ph idx="1"/>
          </p:nvPr>
        </p:nvSpPr>
        <p:spPr>
          <a:xfrm>
            <a:off x="1828800" y="1413882"/>
            <a:ext cx="6858000" cy="4419600"/>
          </a:xfrm>
        </p:spPr>
        <p:txBody>
          <a:bodyPr>
            <a:normAutofit lnSpcReduction="10000"/>
          </a:bodyPr>
          <a:lstStyle/>
          <a:p>
            <a:pPr marL="0" indent="0">
              <a:buNone/>
            </a:pPr>
            <a:r>
              <a:rPr lang="en-US" dirty="0"/>
              <a:t>Although the OSHA Lab Standard (29 CFR 1910.1450) applies to the laboratory use of chemicals, the elements </a:t>
            </a:r>
            <a:r>
              <a:rPr lang="en-US" dirty="0" smtClean="0"/>
              <a:t>of the </a:t>
            </a:r>
            <a:r>
              <a:rPr lang="en-US" dirty="0"/>
              <a:t>OSHA Hazard Communication Standard (29CFR1910.1200) will be implemented on </a:t>
            </a:r>
            <a:r>
              <a:rPr lang="en-US" dirty="0" smtClean="0"/>
              <a:t>chemical labels </a:t>
            </a:r>
            <a:r>
              <a:rPr lang="en-US" dirty="0"/>
              <a:t>and Safety Data Sheets (SDS). It is very important that lab employees be </a:t>
            </a:r>
            <a:r>
              <a:rPr lang="en-US" dirty="0" smtClean="0"/>
              <a:t>aware of </a:t>
            </a:r>
            <a:r>
              <a:rPr lang="en-US" dirty="0"/>
              <a:t>the Hazard Communication labeling requirements and SDS format. </a:t>
            </a:r>
          </a:p>
        </p:txBody>
      </p:sp>
    </p:spTree>
    <p:extLst>
      <p:ext uri="{BB962C8B-B14F-4D97-AF65-F5344CB8AC3E}">
        <p14:creationId xmlns:p14="http://schemas.microsoft.com/office/powerpoint/2010/main" val="2252779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 identification </a:t>
            </a:r>
            <a:r>
              <a:rPr lang="en-US" dirty="0" smtClean="0"/>
              <a:t/>
            </a:r>
            <a:br>
              <a:rPr lang="en-US" dirty="0" smtClean="0"/>
            </a:br>
            <a:r>
              <a:rPr lang="en-US" sz="2000" dirty="0" smtClean="0"/>
              <a:t>(</a:t>
            </a:r>
            <a:r>
              <a:rPr lang="en-US" sz="2000" dirty="0"/>
              <a:t>SDS &amp; GHS-Labeling)</a:t>
            </a:r>
          </a:p>
        </p:txBody>
      </p:sp>
      <p:sp>
        <p:nvSpPr>
          <p:cNvPr id="3" name="Content Placeholder 2"/>
          <p:cNvSpPr>
            <a:spLocks noGrp="1"/>
          </p:cNvSpPr>
          <p:nvPr>
            <p:ph idx="1"/>
          </p:nvPr>
        </p:nvSpPr>
        <p:spPr>
          <a:xfrm>
            <a:off x="1828800" y="1417638"/>
            <a:ext cx="6858000" cy="4419600"/>
          </a:xfrm>
        </p:spPr>
        <p:txBody>
          <a:bodyPr>
            <a:normAutofit fontScale="85000" lnSpcReduction="10000"/>
          </a:bodyPr>
          <a:lstStyle/>
          <a:p>
            <a:r>
              <a:rPr lang="en-US" dirty="0"/>
              <a:t>With respect to labels and Safety Data Sheets:</a:t>
            </a:r>
          </a:p>
          <a:p>
            <a:pPr lvl="1"/>
            <a:r>
              <a:rPr lang="en-US" dirty="0" smtClean="0"/>
              <a:t>Labels </a:t>
            </a:r>
            <a:r>
              <a:rPr lang="en-US" dirty="0"/>
              <a:t>on incoming containers of hazardous chemicals shall not be removed or defaced.</a:t>
            </a:r>
          </a:p>
          <a:p>
            <a:pPr lvl="1"/>
            <a:r>
              <a:rPr lang="en-US" dirty="0" smtClean="0"/>
              <a:t>Secondary </a:t>
            </a:r>
            <a:r>
              <a:rPr lang="en-US" dirty="0"/>
              <a:t>and transfer containers are not required to have a GHS-compliant label; however, labels must </a:t>
            </a:r>
            <a:r>
              <a:rPr lang="en-US" dirty="0" smtClean="0"/>
              <a:t>be placed </a:t>
            </a:r>
            <a:r>
              <a:rPr lang="en-US" dirty="0"/>
              <a:t>on chemical containers that display the common name of the chemical and any relevant </a:t>
            </a:r>
            <a:r>
              <a:rPr lang="en-US" dirty="0" smtClean="0"/>
              <a:t>hazard information </a:t>
            </a:r>
            <a:r>
              <a:rPr lang="en-US" dirty="0"/>
              <a:t>[i.e. NFPA 704 Hazard rating or Hazardous Material Information System (HMIS)].</a:t>
            </a:r>
          </a:p>
          <a:p>
            <a:pPr lvl="1"/>
            <a:r>
              <a:rPr lang="en-US" dirty="0" smtClean="0"/>
              <a:t>Safety </a:t>
            </a:r>
            <a:r>
              <a:rPr lang="en-US" dirty="0"/>
              <a:t>Data Sheets that are received with incoming shipments of hazardous chemicals must be </a:t>
            </a:r>
            <a:r>
              <a:rPr lang="en-US" dirty="0" smtClean="0"/>
              <a:t>maintained and </a:t>
            </a:r>
            <a:r>
              <a:rPr lang="en-US" dirty="0"/>
              <a:t>readily accessible to laboratory employees</a:t>
            </a:r>
          </a:p>
        </p:txBody>
      </p:sp>
    </p:spTree>
    <p:extLst>
      <p:ext uri="{BB962C8B-B14F-4D97-AF65-F5344CB8AC3E}">
        <p14:creationId xmlns:p14="http://schemas.microsoft.com/office/powerpoint/2010/main" val="11932494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 identification </a:t>
            </a:r>
            <a:br>
              <a:rPr lang="en-US" dirty="0"/>
            </a:br>
            <a:r>
              <a:rPr lang="en-US" sz="2000" dirty="0"/>
              <a:t>(SDS &amp; GHS-Labeling)</a:t>
            </a:r>
            <a:endParaRPr lang="en-US" dirty="0"/>
          </a:p>
        </p:txBody>
      </p:sp>
      <p:pic>
        <p:nvPicPr>
          <p:cNvPr id="4" name="Content Placeholder 3"/>
          <p:cNvPicPr>
            <a:picLocks noGrp="1" noChangeAspect="1"/>
          </p:cNvPicPr>
          <p:nvPr>
            <p:ph idx="1"/>
          </p:nvPr>
        </p:nvPicPr>
        <p:blipFill>
          <a:blip r:embed="rId2"/>
          <a:stretch>
            <a:fillRect/>
          </a:stretch>
        </p:blipFill>
        <p:spPr>
          <a:xfrm>
            <a:off x="2209800" y="1447800"/>
            <a:ext cx="6096000" cy="4276725"/>
          </a:xfrm>
          <a:prstGeom prst="rect">
            <a:avLst/>
          </a:prstGeom>
        </p:spPr>
      </p:pic>
    </p:spTree>
    <p:extLst>
      <p:ext uri="{BB962C8B-B14F-4D97-AF65-F5344CB8AC3E}">
        <p14:creationId xmlns:p14="http://schemas.microsoft.com/office/powerpoint/2010/main" val="4243828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Beverages, and etc.</a:t>
            </a:r>
            <a:endParaRPr lang="en-US" dirty="0"/>
          </a:p>
        </p:txBody>
      </p:sp>
      <p:sp>
        <p:nvSpPr>
          <p:cNvPr id="3" name="Content Placeholder 2"/>
          <p:cNvSpPr>
            <a:spLocks noGrp="1"/>
          </p:cNvSpPr>
          <p:nvPr>
            <p:ph idx="1"/>
          </p:nvPr>
        </p:nvSpPr>
        <p:spPr>
          <a:xfrm>
            <a:off x="1828800" y="1415375"/>
            <a:ext cx="6858000" cy="4419600"/>
          </a:xfrm>
        </p:spPr>
        <p:txBody>
          <a:bodyPr>
            <a:normAutofit lnSpcReduction="10000"/>
          </a:bodyPr>
          <a:lstStyle/>
          <a:p>
            <a:r>
              <a:rPr lang="en-US" dirty="0"/>
              <a:t>Eating, drinking, and </a:t>
            </a:r>
            <a:r>
              <a:rPr lang="en-US" dirty="0" smtClean="0"/>
              <a:t>the</a:t>
            </a:r>
          </a:p>
          <a:p>
            <a:pPr marL="344488" indent="0">
              <a:buNone/>
            </a:pPr>
            <a:r>
              <a:rPr lang="en-US" dirty="0" smtClean="0"/>
              <a:t>application </a:t>
            </a:r>
            <a:r>
              <a:rPr lang="en-US" dirty="0"/>
              <a:t>of cosmetics </a:t>
            </a:r>
            <a:endParaRPr lang="en-US" dirty="0" smtClean="0"/>
          </a:p>
          <a:p>
            <a:pPr marL="344488" indent="0">
              <a:buNone/>
            </a:pPr>
            <a:r>
              <a:rPr lang="en-US" dirty="0" smtClean="0"/>
              <a:t>are </a:t>
            </a:r>
            <a:r>
              <a:rPr lang="en-US" dirty="0"/>
              <a:t>forbidden practices in </a:t>
            </a:r>
            <a:endParaRPr lang="en-US" dirty="0" smtClean="0"/>
          </a:p>
          <a:p>
            <a:pPr marL="344488" indent="0">
              <a:buNone/>
            </a:pPr>
            <a:r>
              <a:rPr lang="en-US" dirty="0" smtClean="0"/>
              <a:t>areas </a:t>
            </a:r>
            <a:r>
              <a:rPr lang="en-US" dirty="0"/>
              <a:t>where hazardous </a:t>
            </a:r>
            <a:endParaRPr lang="en-US" dirty="0" smtClean="0"/>
          </a:p>
          <a:p>
            <a:pPr marL="344488" indent="0">
              <a:buNone/>
            </a:pPr>
            <a:r>
              <a:rPr lang="en-US" dirty="0" smtClean="0"/>
              <a:t>chemicals </a:t>
            </a:r>
            <a:r>
              <a:rPr lang="en-US" dirty="0"/>
              <a:t>are used and shall be done only in well-defined designated areas. Do not store food in the same refrigerator with chemicals, biohazards, or radioactive materials.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1524000"/>
            <a:ext cx="2286000" cy="1714500"/>
          </a:xfrm>
          <a:prstGeom prst="rect">
            <a:avLst/>
          </a:prstGeom>
        </p:spPr>
      </p:pic>
    </p:spTree>
    <p:extLst>
      <p:ext uri="{BB962C8B-B14F-4D97-AF65-F5344CB8AC3E}">
        <p14:creationId xmlns:p14="http://schemas.microsoft.com/office/powerpoint/2010/main" val="743669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specific safety issues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777967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Equipment</a:t>
            </a:r>
          </a:p>
        </p:txBody>
      </p:sp>
      <p:sp>
        <p:nvSpPr>
          <p:cNvPr id="3" name="Content Placeholder 2"/>
          <p:cNvSpPr>
            <a:spLocks noGrp="1"/>
          </p:cNvSpPr>
          <p:nvPr>
            <p:ph idx="1"/>
          </p:nvPr>
        </p:nvSpPr>
        <p:spPr/>
        <p:txBody>
          <a:bodyPr/>
          <a:lstStyle/>
          <a:p>
            <a:r>
              <a:rPr lang="en-US" dirty="0"/>
              <a:t>Certain equipment is necessary to achieve compliance and most importantly to provide adequate protection.</a:t>
            </a:r>
          </a:p>
          <a:p>
            <a:r>
              <a:rPr lang="en-US" dirty="0"/>
              <a:t>The safety equipment that is needed is known as primary and secondary barriers.</a:t>
            </a:r>
          </a:p>
          <a:p>
            <a:endParaRPr lang="en-US" dirty="0"/>
          </a:p>
        </p:txBody>
      </p:sp>
    </p:spTree>
    <p:extLst>
      <p:ext uri="{BB962C8B-B14F-4D97-AF65-F5344CB8AC3E}">
        <p14:creationId xmlns:p14="http://schemas.microsoft.com/office/powerpoint/2010/main" val="453996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Barriers</a:t>
            </a:r>
            <a:endParaRPr lang="en-US" dirty="0"/>
          </a:p>
        </p:txBody>
      </p:sp>
      <p:sp>
        <p:nvSpPr>
          <p:cNvPr id="3" name="Content Placeholder 2"/>
          <p:cNvSpPr>
            <a:spLocks noGrp="1"/>
          </p:cNvSpPr>
          <p:nvPr>
            <p:ph idx="1"/>
          </p:nvPr>
        </p:nvSpPr>
        <p:spPr>
          <a:xfrm>
            <a:off x="1828800" y="1362075"/>
            <a:ext cx="3886200" cy="4419600"/>
          </a:xfrm>
        </p:spPr>
        <p:txBody>
          <a:bodyPr/>
          <a:lstStyle/>
          <a:p>
            <a:r>
              <a:rPr lang="en-US" dirty="0"/>
              <a:t>Primary barriers are referring to protective measures including engineering controls. This includes not only </a:t>
            </a:r>
            <a:r>
              <a:rPr lang="en-US" dirty="0" smtClean="0"/>
              <a:t>PPE, but </a:t>
            </a:r>
            <a:r>
              <a:rPr lang="en-US" dirty="0"/>
              <a:t>also </a:t>
            </a:r>
            <a:r>
              <a:rPr lang="en-US" dirty="0" smtClean="0"/>
              <a:t>safety </a:t>
            </a:r>
            <a:r>
              <a:rPr lang="en-US" dirty="0"/>
              <a:t>cabinets, fume hoods, vaccines and autoclaves.</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041"/>
          <a:stretch/>
        </p:blipFill>
        <p:spPr>
          <a:xfrm>
            <a:off x="5515447" y="1971675"/>
            <a:ext cx="3410308" cy="3200400"/>
          </a:xfrm>
          <a:prstGeom prst="rect">
            <a:avLst/>
          </a:prstGeom>
        </p:spPr>
      </p:pic>
    </p:spTree>
    <p:extLst>
      <p:ext uri="{BB962C8B-B14F-4D97-AF65-F5344CB8AC3E}">
        <p14:creationId xmlns:p14="http://schemas.microsoft.com/office/powerpoint/2010/main" val="606705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535238"/>
            <a:ext cx="2857500" cy="2124075"/>
          </a:xfrm>
          <a:prstGeom prst="rect">
            <a:avLst/>
          </a:prstGeom>
        </p:spPr>
      </p:pic>
      <p:sp>
        <p:nvSpPr>
          <p:cNvPr id="2" name="Title 1"/>
          <p:cNvSpPr>
            <a:spLocks noGrp="1"/>
          </p:cNvSpPr>
          <p:nvPr>
            <p:ph type="title"/>
          </p:nvPr>
        </p:nvSpPr>
        <p:spPr/>
        <p:txBody>
          <a:bodyPr/>
          <a:lstStyle/>
          <a:p>
            <a:r>
              <a:rPr lang="en-US" dirty="0" smtClean="0"/>
              <a:t>Chemical Fume Hoods</a:t>
            </a:r>
            <a:endParaRPr lang="en-US" dirty="0"/>
          </a:p>
        </p:txBody>
      </p:sp>
      <p:sp>
        <p:nvSpPr>
          <p:cNvPr id="3" name="Content Placeholder 2"/>
          <p:cNvSpPr>
            <a:spLocks noGrp="1"/>
          </p:cNvSpPr>
          <p:nvPr>
            <p:ph idx="1"/>
          </p:nvPr>
        </p:nvSpPr>
        <p:spPr>
          <a:xfrm>
            <a:off x="4267200" y="1417638"/>
            <a:ext cx="4724400" cy="4419600"/>
          </a:xfrm>
        </p:spPr>
        <p:txBody>
          <a:bodyPr>
            <a:normAutofit fontScale="92500" lnSpcReduction="10000"/>
          </a:bodyPr>
          <a:lstStyle/>
          <a:p>
            <a:r>
              <a:rPr lang="en-US" dirty="0"/>
              <a:t>The fume hood is used with chemicals. The main function is to exhaust the vapors and gases that are generated in the hood to the outside. The hood is designed to minimize your exposure to airborne contaminants. This is </a:t>
            </a:r>
            <a:r>
              <a:rPr lang="en-US" u="sng" dirty="0"/>
              <a:t>not</a:t>
            </a:r>
            <a:r>
              <a:rPr lang="en-US" dirty="0"/>
              <a:t> to be used with biohazardous materials.</a:t>
            </a:r>
          </a:p>
          <a:p>
            <a:endParaRPr lang="en-US" dirty="0"/>
          </a:p>
        </p:txBody>
      </p:sp>
    </p:spTree>
    <p:extLst>
      <p:ext uri="{BB962C8B-B14F-4D97-AF65-F5344CB8AC3E}">
        <p14:creationId xmlns:p14="http://schemas.microsoft.com/office/powerpoint/2010/main" val="3156518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 Safety Training</a:t>
            </a:r>
            <a:endParaRPr lang="en-US" dirty="0"/>
          </a:p>
        </p:txBody>
      </p:sp>
      <p:sp>
        <p:nvSpPr>
          <p:cNvPr id="3" name="Content Placeholder 2"/>
          <p:cNvSpPr>
            <a:spLocks noGrp="1"/>
          </p:cNvSpPr>
          <p:nvPr>
            <p:ph idx="1"/>
          </p:nvPr>
        </p:nvSpPr>
        <p:spPr>
          <a:xfrm>
            <a:off x="1828800" y="1600200"/>
            <a:ext cx="6858000" cy="4419600"/>
          </a:xfrm>
        </p:spPr>
        <p:txBody>
          <a:bodyPr>
            <a:normAutofit/>
          </a:bodyPr>
          <a:lstStyle/>
          <a:p>
            <a:r>
              <a:rPr lang="en-US" dirty="0"/>
              <a:t>This training presentation has been created for those who are required to undergo general laboratory safety </a:t>
            </a:r>
            <a:r>
              <a:rPr lang="en-US" dirty="0" smtClean="0"/>
              <a:t>training. It </a:t>
            </a:r>
            <a:r>
              <a:rPr lang="en-US" dirty="0"/>
              <a:t>is also recommended for those laboratories that do not fall under regulation, but are needing a safety laboratory overview.</a:t>
            </a:r>
          </a:p>
          <a:p>
            <a:endParaRPr lang="en-US" dirty="0"/>
          </a:p>
        </p:txBody>
      </p:sp>
    </p:spTree>
    <p:extLst>
      <p:ext uri="{BB962C8B-B14F-4D97-AF65-F5344CB8AC3E}">
        <p14:creationId xmlns:p14="http://schemas.microsoft.com/office/powerpoint/2010/main" val="6253771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Fume </a:t>
            </a:r>
            <a:r>
              <a:rPr lang="en-US" dirty="0" smtClean="0"/>
              <a:t>Hood Use</a:t>
            </a:r>
            <a:endParaRPr lang="en-US" dirty="0"/>
          </a:p>
        </p:txBody>
      </p:sp>
      <p:sp>
        <p:nvSpPr>
          <p:cNvPr id="3" name="Content Placeholder 2"/>
          <p:cNvSpPr>
            <a:spLocks noGrp="1"/>
          </p:cNvSpPr>
          <p:nvPr>
            <p:ph idx="1"/>
          </p:nvPr>
        </p:nvSpPr>
        <p:spPr>
          <a:xfrm>
            <a:off x="1828800" y="1676400"/>
            <a:ext cx="6934200" cy="3733800"/>
          </a:xfrm>
        </p:spPr>
        <p:txBody>
          <a:bodyPr>
            <a:normAutofit fontScale="70000" lnSpcReduction="20000"/>
          </a:bodyPr>
          <a:lstStyle/>
          <a:p>
            <a:r>
              <a:rPr lang="en-US" dirty="0" smtClean="0"/>
              <a:t>Make </a:t>
            </a:r>
            <a:r>
              <a:rPr lang="en-US" dirty="0"/>
              <a:t>sure the exhaust blower is operating and air is entering the hood. </a:t>
            </a:r>
          </a:p>
          <a:p>
            <a:r>
              <a:rPr lang="en-US" dirty="0"/>
              <a:t>D</a:t>
            </a:r>
            <a:r>
              <a:rPr lang="en-US" dirty="0" smtClean="0"/>
              <a:t>o </a:t>
            </a:r>
            <a:r>
              <a:rPr lang="en-US" u="sng" dirty="0"/>
              <a:t>not</a:t>
            </a:r>
            <a:r>
              <a:rPr lang="en-US" dirty="0"/>
              <a:t> put your face inside the </a:t>
            </a:r>
            <a:r>
              <a:rPr lang="en-US" dirty="0" smtClean="0"/>
              <a:t>hood</a:t>
            </a:r>
            <a:r>
              <a:rPr lang="en-US" dirty="0"/>
              <a:t>.</a:t>
            </a:r>
            <a:r>
              <a:rPr lang="en-US" dirty="0" smtClean="0"/>
              <a:t> Minimize </a:t>
            </a:r>
            <a:r>
              <a:rPr lang="en-US" dirty="0"/>
              <a:t>storage of chemicals in the </a:t>
            </a:r>
            <a:r>
              <a:rPr lang="en-US" dirty="0" smtClean="0"/>
              <a:t>hood.</a:t>
            </a:r>
            <a:endParaRPr lang="en-US" dirty="0"/>
          </a:p>
          <a:p>
            <a:r>
              <a:rPr lang="en-US" dirty="0"/>
              <a:t>Clean spills </a:t>
            </a:r>
            <a:r>
              <a:rPr lang="en-US" dirty="0" smtClean="0"/>
              <a:t>immediately.</a:t>
            </a:r>
            <a:endParaRPr lang="en-US" dirty="0"/>
          </a:p>
          <a:p>
            <a:r>
              <a:rPr lang="en-US" dirty="0"/>
              <a:t>Work with the sash </a:t>
            </a:r>
            <a:endParaRPr lang="en-US" dirty="0"/>
          </a:p>
          <a:p>
            <a:pPr marL="344488" indent="0">
              <a:buNone/>
            </a:pPr>
            <a:r>
              <a:rPr lang="en-US" dirty="0" smtClean="0"/>
              <a:t>at </a:t>
            </a:r>
            <a:r>
              <a:rPr lang="en-US" dirty="0"/>
              <a:t>the proper operating </a:t>
            </a:r>
            <a:endParaRPr lang="en-US" dirty="0" smtClean="0"/>
          </a:p>
          <a:p>
            <a:pPr marL="344488" indent="0">
              <a:buNone/>
            </a:pPr>
            <a:r>
              <a:rPr lang="en-US" dirty="0" smtClean="0"/>
              <a:t>level </a:t>
            </a:r>
            <a:r>
              <a:rPr lang="en-US" dirty="0" smtClean="0"/>
              <a:t>of 18 inches </a:t>
            </a:r>
            <a:r>
              <a:rPr lang="en-US" dirty="0"/>
              <a:t>as </a:t>
            </a:r>
            <a:endParaRPr lang="en-US" dirty="0" smtClean="0"/>
          </a:p>
          <a:p>
            <a:pPr marL="344488" indent="0">
              <a:buNone/>
            </a:pPr>
            <a:r>
              <a:rPr lang="en-US" dirty="0" smtClean="0"/>
              <a:t>indicated </a:t>
            </a:r>
            <a:r>
              <a:rPr lang="en-US" dirty="0"/>
              <a:t>by the </a:t>
            </a:r>
            <a:r>
              <a:rPr lang="en-US" dirty="0" smtClean="0"/>
              <a:t>arrows.</a:t>
            </a:r>
          </a:p>
          <a:p>
            <a:r>
              <a:rPr lang="en-US" dirty="0" smtClean="0"/>
              <a:t>Fume hood </a:t>
            </a:r>
            <a:r>
              <a:rPr lang="en-US" dirty="0" smtClean="0"/>
              <a:t>performance</a:t>
            </a:r>
          </a:p>
          <a:p>
            <a:pPr marL="344488" indent="0">
              <a:buNone/>
            </a:pPr>
            <a:r>
              <a:rPr lang="en-US" dirty="0" smtClean="0"/>
              <a:t>is </a:t>
            </a:r>
            <a:r>
              <a:rPr lang="en-US" dirty="0" smtClean="0"/>
              <a:t>evaluated annually.</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895600"/>
            <a:ext cx="3846968" cy="2098346"/>
          </a:xfrm>
          <a:prstGeom prst="rect">
            <a:avLst/>
          </a:prstGeom>
        </p:spPr>
      </p:pic>
    </p:spTree>
    <p:extLst>
      <p:ext uri="{BB962C8B-B14F-4D97-AF65-F5344CB8AC3E}">
        <p14:creationId xmlns:p14="http://schemas.microsoft.com/office/powerpoint/2010/main" val="215063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Safety Cabinet</a:t>
            </a:r>
            <a:endParaRPr lang="en-US" dirty="0"/>
          </a:p>
        </p:txBody>
      </p:sp>
      <p:sp>
        <p:nvSpPr>
          <p:cNvPr id="3" name="Content Placeholder 2"/>
          <p:cNvSpPr>
            <a:spLocks noGrp="1"/>
          </p:cNvSpPr>
          <p:nvPr>
            <p:ph idx="1"/>
          </p:nvPr>
        </p:nvSpPr>
        <p:spPr>
          <a:xfrm>
            <a:off x="1752600" y="1424428"/>
            <a:ext cx="7010400" cy="2080772"/>
          </a:xfrm>
        </p:spPr>
        <p:txBody>
          <a:bodyPr>
            <a:normAutofit/>
          </a:bodyPr>
          <a:lstStyle/>
          <a:p>
            <a:pPr>
              <a:lnSpc>
                <a:spcPct val="110000"/>
              </a:lnSpc>
              <a:spcAft>
                <a:spcPts val="1800"/>
              </a:spcAft>
            </a:pPr>
            <a:r>
              <a:rPr lang="en-US" sz="2400" dirty="0"/>
              <a:t>The biological safety cabinet (BSC) is used as a containment for infectious agents. The BSC has a HEPA filter in the exhaust system to protect the environment and yourself.  </a:t>
            </a:r>
          </a:p>
          <a:p>
            <a:pPr marL="0" indent="0">
              <a:lnSpc>
                <a:spcPct val="110000"/>
              </a:lnSpc>
              <a:spcAft>
                <a:spcPts val="1800"/>
              </a:spcAft>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2819400"/>
            <a:ext cx="2590800" cy="2735580"/>
          </a:xfrm>
          <a:prstGeom prst="rect">
            <a:avLst/>
          </a:prstGeom>
        </p:spPr>
      </p:pic>
      <p:sp>
        <p:nvSpPr>
          <p:cNvPr id="5" name="TextBox 4"/>
          <p:cNvSpPr txBox="1"/>
          <p:nvPr/>
        </p:nvSpPr>
        <p:spPr>
          <a:xfrm>
            <a:off x="1828800" y="3048000"/>
            <a:ext cx="4648200" cy="2677656"/>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prstClr val="black">
                    <a:lumMod val="75000"/>
                    <a:lumOff val="25000"/>
                  </a:prstClr>
                </a:solidFill>
                <a:latin typeface="Times New Roman"/>
                <a:cs typeface="Times New Roman"/>
              </a:rPr>
              <a:t>The (HEPA) filter is a high efficiency particulate air filter. It is able to remove particles at a size of 0.3 m with an efficiency of 99.97%. It is also able to remove both smaller and larger particles.</a:t>
            </a:r>
            <a:endParaRPr lang="en-US" sz="1600" dirty="0"/>
          </a:p>
        </p:txBody>
      </p:sp>
    </p:spTree>
    <p:extLst>
      <p:ext uri="{BB962C8B-B14F-4D97-AF65-F5344CB8AC3E}">
        <p14:creationId xmlns:p14="http://schemas.microsoft.com/office/powerpoint/2010/main" val="28770810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Safety Cabinet</a:t>
            </a:r>
          </a:p>
        </p:txBody>
      </p:sp>
      <p:sp>
        <p:nvSpPr>
          <p:cNvPr id="3" name="Content Placeholder 2"/>
          <p:cNvSpPr>
            <a:spLocks noGrp="1"/>
          </p:cNvSpPr>
          <p:nvPr>
            <p:ph idx="1"/>
          </p:nvPr>
        </p:nvSpPr>
        <p:spPr/>
        <p:txBody>
          <a:bodyPr/>
          <a:lstStyle/>
          <a:p>
            <a:r>
              <a:rPr lang="en-US" dirty="0"/>
              <a:t>There are 3 classes of BSC that are used. The higher the risk group and biosafety level, the higher the class of cabinet that is used.</a:t>
            </a:r>
          </a:p>
          <a:p>
            <a:r>
              <a:rPr lang="en-US" dirty="0"/>
              <a:t>If there is an infectious agent being used, whether it is used in research animals or cultured, it must be manipulated inside the BSC.</a:t>
            </a:r>
          </a:p>
        </p:txBody>
      </p:sp>
    </p:spTree>
    <p:extLst>
      <p:ext uri="{BB962C8B-B14F-4D97-AF65-F5344CB8AC3E}">
        <p14:creationId xmlns:p14="http://schemas.microsoft.com/office/powerpoint/2010/main" val="30287843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Biological Safety Cabinet</a:t>
            </a:r>
          </a:p>
        </p:txBody>
      </p:sp>
      <p:sp>
        <p:nvSpPr>
          <p:cNvPr id="3" name="Content Placeholder 2"/>
          <p:cNvSpPr>
            <a:spLocks noGrp="1"/>
          </p:cNvSpPr>
          <p:nvPr>
            <p:ph idx="1"/>
          </p:nvPr>
        </p:nvSpPr>
        <p:spPr>
          <a:xfrm>
            <a:off x="1858978" y="1417638"/>
            <a:ext cx="6858000" cy="4419600"/>
          </a:xfrm>
        </p:spPr>
        <p:txBody>
          <a:bodyPr>
            <a:normAutofit fontScale="77500" lnSpcReduction="20000"/>
          </a:bodyPr>
          <a:lstStyle/>
          <a:p>
            <a:pPr>
              <a:lnSpc>
                <a:spcPct val="120000"/>
              </a:lnSpc>
            </a:pPr>
            <a:r>
              <a:rPr lang="en-US" sz="3500" dirty="0"/>
              <a:t>When using this containment device, remember to also use the proper personal protective equipment. The following PPE should be considered depending on the BSL that is required for the organism that you use.</a:t>
            </a:r>
          </a:p>
          <a:p>
            <a:pPr lvl="1">
              <a:lnSpc>
                <a:spcPct val="120000"/>
              </a:lnSpc>
            </a:pPr>
            <a:r>
              <a:rPr lang="en-US" dirty="0"/>
              <a:t>Gloves</a:t>
            </a:r>
          </a:p>
          <a:p>
            <a:pPr lvl="1">
              <a:lnSpc>
                <a:spcPct val="120000"/>
              </a:lnSpc>
            </a:pPr>
            <a:r>
              <a:rPr lang="en-US" dirty="0"/>
              <a:t>Lab Coat</a:t>
            </a:r>
          </a:p>
          <a:p>
            <a:pPr lvl="1">
              <a:lnSpc>
                <a:spcPct val="120000"/>
              </a:lnSpc>
            </a:pPr>
            <a:r>
              <a:rPr lang="en-US" dirty="0"/>
              <a:t>Shoe Covers</a:t>
            </a:r>
          </a:p>
          <a:p>
            <a:pPr lvl="1">
              <a:lnSpc>
                <a:spcPct val="120000"/>
              </a:lnSpc>
            </a:pPr>
            <a:r>
              <a:rPr lang="en-US" dirty="0"/>
              <a:t>Safety </a:t>
            </a:r>
            <a:r>
              <a:rPr lang="en-US" dirty="0" smtClean="0"/>
              <a:t>Glasses</a:t>
            </a:r>
            <a:endParaRPr lang="en-US" dirty="0"/>
          </a:p>
        </p:txBody>
      </p:sp>
      <p:pic>
        <p:nvPicPr>
          <p:cNvPr id="1028" name="Picture 4"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810000"/>
            <a:ext cx="3606795" cy="2027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1002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Biosafety Cabinet Use</a:t>
            </a:r>
            <a:endParaRPr lang="en-US" dirty="0"/>
          </a:p>
        </p:txBody>
      </p:sp>
      <p:sp>
        <p:nvSpPr>
          <p:cNvPr id="3" name="Content Placeholder 2"/>
          <p:cNvSpPr>
            <a:spLocks noGrp="1"/>
          </p:cNvSpPr>
          <p:nvPr>
            <p:ph idx="1"/>
          </p:nvPr>
        </p:nvSpPr>
        <p:spPr>
          <a:xfrm>
            <a:off x="1828800" y="1295400"/>
            <a:ext cx="6858000" cy="4419600"/>
          </a:xfrm>
        </p:spPr>
        <p:txBody>
          <a:bodyPr>
            <a:normAutofit fontScale="85000" lnSpcReduction="20000"/>
          </a:bodyPr>
          <a:lstStyle/>
          <a:p>
            <a:r>
              <a:rPr lang="en-US" dirty="0"/>
              <a:t>Always make sure that the BSC has been decontaminated both before and after use. Decontamination methods vary depending on the infectious agent being used. Once the decontamination of the cabinet is complete, place the waste in a biohazard bag for autoclave. </a:t>
            </a:r>
          </a:p>
          <a:p>
            <a:r>
              <a:rPr lang="en-US" dirty="0"/>
              <a:t>Do not bring contaminated materials out of the cabinet until they have been surface decontaminated. If you are unable to decontaminate, place the material into a closed container to transfer it to the autoclave</a:t>
            </a:r>
            <a:r>
              <a:rPr lang="en-US" dirty="0" smtClean="0"/>
              <a:t>.</a:t>
            </a:r>
            <a:endParaRPr lang="en-US" dirty="0"/>
          </a:p>
        </p:txBody>
      </p:sp>
    </p:spTree>
    <p:extLst>
      <p:ext uri="{BB962C8B-B14F-4D97-AF65-F5344CB8AC3E}">
        <p14:creationId xmlns:p14="http://schemas.microsoft.com/office/powerpoint/2010/main" val="34295920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Biosafety Cabinet Use</a:t>
            </a:r>
          </a:p>
        </p:txBody>
      </p:sp>
      <p:sp>
        <p:nvSpPr>
          <p:cNvPr id="3" name="Content Placeholder 2"/>
          <p:cNvSpPr>
            <a:spLocks noGrp="1"/>
          </p:cNvSpPr>
          <p:nvPr>
            <p:ph idx="1"/>
          </p:nvPr>
        </p:nvSpPr>
        <p:spPr>
          <a:xfrm>
            <a:off x="4419600" y="1417638"/>
            <a:ext cx="4419600" cy="4678362"/>
          </a:xfrm>
        </p:spPr>
        <p:txBody>
          <a:bodyPr>
            <a:normAutofit fontScale="85000" lnSpcReduction="20000"/>
          </a:bodyPr>
          <a:lstStyle/>
          <a:p>
            <a:r>
              <a:rPr lang="en-US" dirty="0"/>
              <a:t>Remember to follow the work practices:</a:t>
            </a:r>
          </a:p>
          <a:p>
            <a:pPr lvl="1"/>
            <a:r>
              <a:rPr lang="en-US" dirty="0"/>
              <a:t>Work in such a way that your face is above the front opening</a:t>
            </a:r>
          </a:p>
          <a:p>
            <a:pPr lvl="1"/>
            <a:r>
              <a:rPr lang="en-US" dirty="0"/>
              <a:t>Wait for 1 minute after placing hands/arms inside the cabinet to stabilize the air flow</a:t>
            </a:r>
          </a:p>
          <a:p>
            <a:pPr lvl="1"/>
            <a:r>
              <a:rPr lang="en-US" dirty="0">
                <a:solidFill>
                  <a:prstClr val="black">
                    <a:lumMod val="75000"/>
                    <a:lumOff val="25000"/>
                  </a:prstClr>
                </a:solidFill>
              </a:rPr>
              <a:t>Work at least 4 inches from the inside edge of the front of the grille</a:t>
            </a:r>
          </a:p>
          <a:p>
            <a:pPr lvl="1"/>
            <a:r>
              <a:rPr lang="en-US" dirty="0">
                <a:solidFill>
                  <a:prstClr val="black">
                    <a:lumMod val="75000"/>
                    <a:lumOff val="25000"/>
                  </a:prstClr>
                </a:solidFill>
              </a:rPr>
              <a:t>Remember to place all materials as far back in the cabinet as possible</a:t>
            </a:r>
          </a:p>
          <a:p>
            <a:pPr lvl="1"/>
            <a:r>
              <a:rPr lang="en-US" dirty="0">
                <a:solidFill>
                  <a:prstClr val="black">
                    <a:lumMod val="75000"/>
                    <a:lumOff val="25000"/>
                  </a:prstClr>
                </a:solidFill>
              </a:rPr>
              <a:t>Limit the storage within the </a:t>
            </a:r>
            <a:r>
              <a:rPr lang="en-US" dirty="0" smtClean="0">
                <a:solidFill>
                  <a:prstClr val="black">
                    <a:lumMod val="75000"/>
                    <a:lumOff val="25000"/>
                  </a:prstClr>
                </a:solidFill>
              </a:rPr>
              <a:t>cabinet</a:t>
            </a:r>
            <a:endParaRPr lang="en-US" dirty="0">
              <a:solidFill>
                <a:prstClr val="black">
                  <a:lumMod val="75000"/>
                  <a:lumOff val="25000"/>
                </a:prst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057400"/>
            <a:ext cx="2581275" cy="3257550"/>
          </a:xfrm>
          <a:prstGeom prst="rect">
            <a:avLst/>
          </a:prstGeom>
        </p:spPr>
      </p:pic>
    </p:spTree>
    <p:extLst>
      <p:ext uri="{BB962C8B-B14F-4D97-AF65-F5344CB8AC3E}">
        <p14:creationId xmlns:p14="http://schemas.microsoft.com/office/powerpoint/2010/main" val="24151488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Autoclave</a:t>
            </a:r>
            <a:endParaRPr lang="en-US" dirty="0"/>
          </a:p>
        </p:txBody>
      </p:sp>
      <p:sp>
        <p:nvSpPr>
          <p:cNvPr id="3" name="Content Placeholder 2"/>
          <p:cNvSpPr>
            <a:spLocks noGrp="1"/>
          </p:cNvSpPr>
          <p:nvPr>
            <p:ph idx="1"/>
          </p:nvPr>
        </p:nvSpPr>
        <p:spPr>
          <a:xfrm>
            <a:off x="1703559" y="1371600"/>
            <a:ext cx="6983241" cy="4419600"/>
          </a:xfrm>
        </p:spPr>
        <p:txBody>
          <a:bodyPr>
            <a:normAutofit fontScale="92500" lnSpcReduction="10000"/>
          </a:bodyPr>
          <a:lstStyle/>
          <a:p>
            <a:r>
              <a:rPr lang="en-US" dirty="0"/>
              <a:t>An autoclave is used to treat infectious material and rDNA. As a standard for the University, all </a:t>
            </a:r>
            <a:endParaRPr lang="en-US" dirty="0" smtClean="0"/>
          </a:p>
          <a:p>
            <a:pPr marL="344488" indent="0">
              <a:spcBef>
                <a:spcPts val="0"/>
              </a:spcBef>
              <a:buNone/>
            </a:pPr>
            <a:r>
              <a:rPr lang="en-US" dirty="0" smtClean="0"/>
              <a:t>material </a:t>
            </a:r>
            <a:r>
              <a:rPr lang="en-US" dirty="0"/>
              <a:t>of this </a:t>
            </a:r>
            <a:endParaRPr lang="en-US" dirty="0" smtClean="0"/>
          </a:p>
          <a:p>
            <a:pPr marL="344488" indent="0">
              <a:spcBef>
                <a:spcPts val="0"/>
              </a:spcBef>
              <a:buNone/>
            </a:pPr>
            <a:r>
              <a:rPr lang="en-US" dirty="0" smtClean="0"/>
              <a:t>nature </a:t>
            </a:r>
            <a:r>
              <a:rPr lang="en-US" dirty="0"/>
              <a:t>must be </a:t>
            </a:r>
            <a:endParaRPr lang="en-US" dirty="0" smtClean="0"/>
          </a:p>
          <a:p>
            <a:pPr marL="344488" indent="0">
              <a:spcBef>
                <a:spcPts val="0"/>
              </a:spcBef>
              <a:buNone/>
            </a:pPr>
            <a:r>
              <a:rPr lang="en-US" dirty="0" smtClean="0"/>
              <a:t>autoclaved </a:t>
            </a:r>
            <a:r>
              <a:rPr lang="en-US" dirty="0"/>
              <a:t>as a </a:t>
            </a:r>
            <a:endParaRPr lang="en-US" dirty="0" smtClean="0"/>
          </a:p>
          <a:p>
            <a:pPr marL="344488" indent="0">
              <a:spcBef>
                <a:spcPts val="0"/>
              </a:spcBef>
              <a:buNone/>
            </a:pPr>
            <a:r>
              <a:rPr lang="en-US" dirty="0" smtClean="0"/>
              <a:t>safety </a:t>
            </a:r>
            <a:r>
              <a:rPr lang="en-US" dirty="0"/>
              <a:t>precaution. </a:t>
            </a:r>
            <a:endParaRPr lang="en-US" dirty="0" smtClean="0"/>
          </a:p>
          <a:p>
            <a:pPr marL="344488" indent="0">
              <a:spcBef>
                <a:spcPts val="0"/>
              </a:spcBef>
              <a:buNone/>
            </a:pPr>
            <a:r>
              <a:rPr lang="en-US" dirty="0" smtClean="0"/>
              <a:t>The </a:t>
            </a:r>
            <a:r>
              <a:rPr lang="en-US" dirty="0"/>
              <a:t>autoclave is </a:t>
            </a:r>
            <a:endParaRPr lang="en-US" dirty="0" smtClean="0"/>
          </a:p>
          <a:p>
            <a:pPr marL="344488" indent="0">
              <a:spcBef>
                <a:spcPts val="0"/>
              </a:spcBef>
              <a:buNone/>
            </a:pPr>
            <a:r>
              <a:rPr lang="en-US" dirty="0" smtClean="0"/>
              <a:t>able </a:t>
            </a:r>
            <a:r>
              <a:rPr lang="en-US" dirty="0"/>
              <a:t>to render the </a:t>
            </a:r>
            <a:endParaRPr lang="en-US" dirty="0" smtClean="0"/>
          </a:p>
          <a:p>
            <a:pPr marL="344488" indent="0">
              <a:spcBef>
                <a:spcPts val="0"/>
              </a:spcBef>
              <a:buNone/>
            </a:pPr>
            <a:r>
              <a:rPr lang="en-US" dirty="0" smtClean="0"/>
              <a:t>material </a:t>
            </a:r>
            <a:r>
              <a:rPr lang="en-US" dirty="0"/>
              <a:t>as </a:t>
            </a:r>
            <a:endParaRPr lang="en-US" dirty="0" smtClean="0"/>
          </a:p>
          <a:p>
            <a:pPr marL="344488" indent="0">
              <a:spcBef>
                <a:spcPts val="0"/>
              </a:spcBef>
              <a:buNone/>
            </a:pPr>
            <a:r>
              <a:rPr lang="en-US" dirty="0" smtClean="0"/>
              <a:t>non-infectious</a:t>
            </a:r>
            <a:r>
              <a:rPr lang="en-US" dirty="0"/>
              <a:t>.</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398" t="21608" r="14890" b="8246"/>
          <a:stretch/>
        </p:blipFill>
        <p:spPr>
          <a:xfrm>
            <a:off x="4724400" y="2378814"/>
            <a:ext cx="4114801" cy="3200400"/>
          </a:xfrm>
          <a:prstGeom prst="rect">
            <a:avLst/>
          </a:prstGeom>
        </p:spPr>
      </p:pic>
    </p:spTree>
    <p:extLst>
      <p:ext uri="{BB962C8B-B14F-4D97-AF65-F5344CB8AC3E}">
        <p14:creationId xmlns:p14="http://schemas.microsoft.com/office/powerpoint/2010/main" val="21805671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Autoclave</a:t>
            </a:r>
          </a:p>
        </p:txBody>
      </p:sp>
      <p:sp>
        <p:nvSpPr>
          <p:cNvPr id="3" name="Content Placeholder 2"/>
          <p:cNvSpPr>
            <a:spLocks noGrp="1"/>
          </p:cNvSpPr>
          <p:nvPr>
            <p:ph idx="1"/>
          </p:nvPr>
        </p:nvSpPr>
        <p:spPr>
          <a:xfrm>
            <a:off x="1828800" y="1295400"/>
            <a:ext cx="6858000" cy="4419600"/>
          </a:xfrm>
        </p:spPr>
        <p:txBody>
          <a:bodyPr/>
          <a:lstStyle/>
          <a:p>
            <a:r>
              <a:rPr lang="en-US" dirty="0"/>
              <a:t>The autoclave is able to reach a high temperature to sterilize the agent. It is important to know the standard operating procedures (SOP) for the autoclave. The SOP is located next to each autoclave. If the temperature or pressure is inadequate, the bag is overfilled, or the peak time is not long enough the material will not be properly decontaminated.</a:t>
            </a:r>
          </a:p>
          <a:p>
            <a:endParaRPr lang="en-US" dirty="0"/>
          </a:p>
        </p:txBody>
      </p:sp>
    </p:spTree>
    <p:extLst>
      <p:ext uri="{BB962C8B-B14F-4D97-AF65-F5344CB8AC3E}">
        <p14:creationId xmlns:p14="http://schemas.microsoft.com/office/powerpoint/2010/main" val="41875992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Autoclave Use</a:t>
            </a:r>
            <a:endParaRPr lang="en-US" dirty="0"/>
          </a:p>
        </p:txBody>
      </p:sp>
      <p:sp>
        <p:nvSpPr>
          <p:cNvPr id="3" name="Content Placeholder 2"/>
          <p:cNvSpPr>
            <a:spLocks noGrp="1"/>
          </p:cNvSpPr>
          <p:nvPr>
            <p:ph idx="1"/>
          </p:nvPr>
        </p:nvSpPr>
        <p:spPr>
          <a:xfrm>
            <a:off x="1853697" y="1386722"/>
            <a:ext cx="6858000" cy="4419600"/>
          </a:xfrm>
        </p:spPr>
        <p:txBody>
          <a:bodyPr>
            <a:normAutofit fontScale="92500" lnSpcReduction="20000"/>
          </a:bodyPr>
          <a:lstStyle/>
          <a:p>
            <a:r>
              <a:rPr lang="en-US" dirty="0"/>
              <a:t>The material being autoclaved </a:t>
            </a:r>
            <a:endParaRPr lang="en-US" dirty="0" smtClean="0"/>
          </a:p>
          <a:p>
            <a:pPr marL="344488" indent="0">
              <a:spcBef>
                <a:spcPts val="0"/>
              </a:spcBef>
              <a:buNone/>
            </a:pPr>
            <a:r>
              <a:rPr lang="en-US" dirty="0" smtClean="0"/>
              <a:t>must </a:t>
            </a:r>
            <a:r>
              <a:rPr lang="en-US" dirty="0"/>
              <a:t>be placed inside an autoclave </a:t>
            </a:r>
            <a:endParaRPr lang="en-US" dirty="0" smtClean="0"/>
          </a:p>
          <a:p>
            <a:pPr marL="344488" indent="0">
              <a:spcBef>
                <a:spcPts val="0"/>
              </a:spcBef>
              <a:buNone/>
            </a:pPr>
            <a:r>
              <a:rPr lang="en-US" dirty="0" smtClean="0"/>
              <a:t>orange </a:t>
            </a:r>
            <a:r>
              <a:rPr lang="en-US" dirty="0"/>
              <a:t>bag or in a pan (Do not </a:t>
            </a:r>
            <a:endParaRPr lang="en-US" dirty="0" smtClean="0"/>
          </a:p>
          <a:p>
            <a:pPr marL="344488" indent="0">
              <a:spcBef>
                <a:spcPts val="0"/>
              </a:spcBef>
              <a:buNone/>
            </a:pPr>
            <a:r>
              <a:rPr lang="en-US" dirty="0" smtClean="0"/>
              <a:t>overfill </a:t>
            </a:r>
            <a:r>
              <a:rPr lang="en-US" dirty="0"/>
              <a:t>the bag).	</a:t>
            </a:r>
          </a:p>
          <a:p>
            <a:r>
              <a:rPr lang="en-US" dirty="0"/>
              <a:t>Add ~250-500ml water to the bag or pan for steam to generate and properly circulate. </a:t>
            </a:r>
          </a:p>
          <a:p>
            <a:r>
              <a:rPr lang="en-US" dirty="0"/>
              <a:t>A spore strip or other approved tape must be placed on the outside of the bag or pan to verify that the heat treatment was successful. You will have to verify that a color change took place</a:t>
            </a:r>
            <a:r>
              <a:rPr lang="en-US" dirty="0" smtClean="0"/>
              <a:t>.</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834" r="14439"/>
          <a:stretch/>
        </p:blipFill>
        <p:spPr>
          <a:xfrm>
            <a:off x="7385364" y="1066800"/>
            <a:ext cx="1295400" cy="1781175"/>
          </a:xfrm>
          <a:prstGeom prst="rect">
            <a:avLst/>
          </a:prstGeom>
        </p:spPr>
      </p:pic>
    </p:spTree>
    <p:extLst>
      <p:ext uri="{BB962C8B-B14F-4D97-AF65-F5344CB8AC3E}">
        <p14:creationId xmlns:p14="http://schemas.microsoft.com/office/powerpoint/2010/main" val="5590629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Autoclave Use</a:t>
            </a:r>
            <a:endParaRPr lang="en-US" dirty="0"/>
          </a:p>
        </p:txBody>
      </p:sp>
      <p:sp>
        <p:nvSpPr>
          <p:cNvPr id="3" name="Content Placeholder 2"/>
          <p:cNvSpPr>
            <a:spLocks noGrp="1"/>
          </p:cNvSpPr>
          <p:nvPr>
            <p:ph idx="1"/>
          </p:nvPr>
        </p:nvSpPr>
        <p:spPr>
          <a:xfrm>
            <a:off x="1828800" y="1295400"/>
            <a:ext cx="6858000" cy="4419600"/>
          </a:xfrm>
        </p:spPr>
        <p:txBody>
          <a:bodyPr>
            <a:normAutofit/>
          </a:bodyPr>
          <a:lstStyle/>
          <a:p>
            <a:r>
              <a:rPr lang="en-US" dirty="0"/>
              <a:t>The autoclave must reach a temperature of 121°C (250 °F) for at least ½ hour at a pressure of 15psi.</a:t>
            </a:r>
          </a:p>
          <a:p>
            <a:r>
              <a:rPr lang="en-US" dirty="0"/>
              <a:t>After successfully being autoclaved, the material can be placed in regular trash.</a:t>
            </a:r>
          </a:p>
          <a:p>
            <a:r>
              <a:rPr lang="en-US" dirty="0"/>
              <a:t>	Sharps must be incinerated. When the container is full, a pick up can be scheduled through EHS </a:t>
            </a:r>
            <a:r>
              <a:rPr lang="en-US" dirty="0" smtClean="0"/>
              <a:t>for </a:t>
            </a:r>
            <a:r>
              <a:rPr lang="en-US" dirty="0"/>
              <a:t>proper disposal.</a:t>
            </a:r>
          </a:p>
          <a:p>
            <a:endParaRPr lang="en-US" dirty="0"/>
          </a:p>
        </p:txBody>
      </p:sp>
    </p:spTree>
    <p:extLst>
      <p:ext uri="{BB962C8B-B14F-4D97-AF65-F5344CB8AC3E}">
        <p14:creationId xmlns:p14="http://schemas.microsoft.com/office/powerpoint/2010/main" val="2034396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Introduction</a:t>
            </a:r>
            <a:endParaRPr lang="en-US" sz="4000" dirty="0"/>
          </a:p>
        </p:txBody>
      </p:sp>
      <p:sp>
        <p:nvSpPr>
          <p:cNvPr id="3" name="Content Placeholder 2"/>
          <p:cNvSpPr>
            <a:spLocks noGrp="1"/>
          </p:cNvSpPr>
          <p:nvPr>
            <p:ph idx="1"/>
          </p:nvPr>
        </p:nvSpPr>
        <p:spPr>
          <a:xfrm>
            <a:off x="1828800" y="1295400"/>
            <a:ext cx="7162800" cy="4419600"/>
          </a:xfrm>
        </p:spPr>
        <p:txBody>
          <a:bodyPr>
            <a:normAutofit/>
          </a:bodyPr>
          <a:lstStyle/>
          <a:p>
            <a:r>
              <a:rPr lang="en-US" sz="3000" dirty="0"/>
              <a:t>Laboratory safety is the key to reducing injury and illness. </a:t>
            </a:r>
            <a:r>
              <a:rPr lang="en-US" sz="3000" dirty="0" smtClean="0"/>
              <a:t>There </a:t>
            </a:r>
            <a:r>
              <a:rPr lang="en-US" sz="3000" dirty="0"/>
              <a:t>are many exposures in the laboratory that pose a hazard to your </a:t>
            </a:r>
            <a:r>
              <a:rPr lang="en-US" sz="3000" dirty="0" smtClean="0"/>
              <a:t>health. </a:t>
            </a:r>
            <a:r>
              <a:rPr lang="en-US" sz="3000" dirty="0"/>
              <a:t>It is important to have proper training so you, as the employee, are aware of the potential dangers that may threaten your health or life. </a:t>
            </a:r>
          </a:p>
        </p:txBody>
      </p:sp>
    </p:spTree>
    <p:extLst>
      <p:ext uri="{BB962C8B-B14F-4D97-AF65-F5344CB8AC3E}">
        <p14:creationId xmlns:p14="http://schemas.microsoft.com/office/powerpoint/2010/main" val="33972420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Autoclave Log</a:t>
            </a:r>
            <a:endParaRPr lang="en-US" dirty="0"/>
          </a:p>
        </p:txBody>
      </p:sp>
      <p:sp>
        <p:nvSpPr>
          <p:cNvPr id="3" name="Content Placeholder 2"/>
          <p:cNvSpPr>
            <a:spLocks noGrp="1"/>
          </p:cNvSpPr>
          <p:nvPr>
            <p:ph idx="1"/>
          </p:nvPr>
        </p:nvSpPr>
        <p:spPr>
          <a:xfrm>
            <a:off x="1828800" y="1295400"/>
            <a:ext cx="6858000" cy="4419600"/>
          </a:xfrm>
        </p:spPr>
        <p:txBody>
          <a:bodyPr>
            <a:normAutofit fontScale="77500" lnSpcReduction="20000"/>
          </a:bodyPr>
          <a:lstStyle/>
          <a:p>
            <a:r>
              <a:rPr lang="en-US" dirty="0"/>
              <a:t>Each time the autoclave is used, the log must be completed by the individual using it. The log is to be located at the site of the autoclave. The information contained within the log is as follows:	</a:t>
            </a:r>
          </a:p>
          <a:p>
            <a:pPr lvl="1"/>
            <a:r>
              <a:rPr lang="en-US" dirty="0"/>
              <a:t>Date</a:t>
            </a:r>
          </a:p>
          <a:p>
            <a:pPr lvl="1"/>
            <a:r>
              <a:rPr lang="en-US" dirty="0"/>
              <a:t>Generator Name (P.I.)</a:t>
            </a:r>
          </a:p>
          <a:p>
            <a:pPr lvl="1"/>
            <a:r>
              <a:rPr lang="en-US" dirty="0"/>
              <a:t>Location</a:t>
            </a:r>
          </a:p>
          <a:p>
            <a:pPr lvl="1"/>
            <a:r>
              <a:rPr lang="en-US" dirty="0"/>
              <a:t>Time the autoclave reached 121°C</a:t>
            </a:r>
          </a:p>
          <a:p>
            <a:pPr lvl="1"/>
            <a:r>
              <a:rPr lang="en-US" dirty="0"/>
              <a:t>Max Temp.</a:t>
            </a:r>
          </a:p>
          <a:p>
            <a:pPr lvl="1"/>
            <a:r>
              <a:rPr lang="en-US" dirty="0"/>
              <a:t>Pressure</a:t>
            </a:r>
          </a:p>
          <a:p>
            <a:pPr lvl="1"/>
            <a:r>
              <a:rPr lang="en-US" dirty="0"/>
              <a:t>Type of waste</a:t>
            </a:r>
          </a:p>
          <a:p>
            <a:pPr lvl="1"/>
            <a:r>
              <a:rPr lang="en-US" dirty="0"/>
              <a:t>If spores or tape were used</a:t>
            </a:r>
          </a:p>
          <a:p>
            <a:pPr lvl="1"/>
            <a:r>
              <a:rPr lang="en-US" dirty="0"/>
              <a:t>Weight</a:t>
            </a:r>
          </a:p>
          <a:p>
            <a:pPr lvl="1"/>
            <a:r>
              <a:rPr lang="en-US" dirty="0"/>
              <a:t>Person using autoclave</a:t>
            </a:r>
          </a:p>
          <a:p>
            <a:pPr lvl="1"/>
            <a:endParaRPr lang="en-US" dirty="0"/>
          </a:p>
          <a:p>
            <a:endParaRPr lang="en-US" dirty="0"/>
          </a:p>
        </p:txBody>
      </p:sp>
    </p:spTree>
    <p:extLst>
      <p:ext uri="{BB962C8B-B14F-4D97-AF65-F5344CB8AC3E}">
        <p14:creationId xmlns:p14="http://schemas.microsoft.com/office/powerpoint/2010/main" val="6584155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Autoclave Log</a:t>
            </a:r>
            <a:endParaRPr lang="en-US" dirty="0"/>
          </a:p>
        </p:txBody>
      </p:sp>
      <p:sp>
        <p:nvSpPr>
          <p:cNvPr id="3" name="Content Placeholder 2"/>
          <p:cNvSpPr>
            <a:spLocks noGrp="1"/>
          </p:cNvSpPr>
          <p:nvPr>
            <p:ph idx="1"/>
          </p:nvPr>
        </p:nvSpPr>
        <p:spPr/>
        <p:txBody>
          <a:bodyPr/>
          <a:lstStyle/>
          <a:p>
            <a:r>
              <a:rPr lang="en-US" dirty="0"/>
              <a:t>The log is required by EPA and it must be maintained for 3 years by the department. </a:t>
            </a:r>
          </a:p>
          <a:p>
            <a:r>
              <a:rPr lang="en-US" dirty="0"/>
              <a:t>	The purpose of the log is to ensure that proper decontamination is taking place.</a:t>
            </a:r>
          </a:p>
          <a:p>
            <a:r>
              <a:rPr lang="en-US" dirty="0"/>
              <a:t>	If a new log is needed at the autoclave, contact biology department or EHS.</a:t>
            </a:r>
          </a:p>
          <a:p>
            <a:pPr marL="0" indent="0">
              <a:buNone/>
            </a:pPr>
            <a:endParaRPr lang="en-US" dirty="0"/>
          </a:p>
        </p:txBody>
      </p:sp>
    </p:spTree>
    <p:extLst>
      <p:ext uri="{BB962C8B-B14F-4D97-AF65-F5344CB8AC3E}">
        <p14:creationId xmlns:p14="http://schemas.microsoft.com/office/powerpoint/2010/main" val="11721295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Biosafety Level (BSL)</a:t>
            </a:r>
            <a:endParaRPr lang="en-US" dirty="0"/>
          </a:p>
        </p:txBody>
      </p:sp>
      <p:sp>
        <p:nvSpPr>
          <p:cNvPr id="3" name="Content Placeholder 2"/>
          <p:cNvSpPr>
            <a:spLocks noGrp="1"/>
          </p:cNvSpPr>
          <p:nvPr>
            <p:ph idx="1"/>
          </p:nvPr>
        </p:nvSpPr>
        <p:spPr>
          <a:xfrm>
            <a:off x="1828800" y="1371600"/>
            <a:ext cx="6858000" cy="4419600"/>
          </a:xfrm>
        </p:spPr>
        <p:txBody>
          <a:bodyPr>
            <a:normAutofit/>
          </a:bodyPr>
          <a:lstStyle/>
          <a:p>
            <a:r>
              <a:rPr lang="en-US" dirty="0"/>
              <a:t>As the risk increases, the BSL also increases. </a:t>
            </a:r>
            <a:r>
              <a:rPr lang="en-US" dirty="0" smtClean="0"/>
              <a:t>The </a:t>
            </a:r>
            <a:r>
              <a:rPr lang="en-US" dirty="0"/>
              <a:t>different BSLs have been established as preventative measures against human infection. </a:t>
            </a:r>
            <a:endParaRPr lang="en-US" dirty="0" smtClean="0"/>
          </a:p>
          <a:p>
            <a:r>
              <a:rPr lang="en-US" dirty="0"/>
              <a:t>Each BSL has specific containment practices that CDC and NIH have advised. </a:t>
            </a:r>
            <a:r>
              <a:rPr lang="en-US" dirty="0" smtClean="0"/>
              <a:t>Taking </a:t>
            </a:r>
            <a:r>
              <a:rPr lang="en-US" dirty="0"/>
              <a:t>precautionary measures can help to minimize hazards associated with infectious agents.</a:t>
            </a:r>
          </a:p>
          <a:p>
            <a:endParaRPr lang="en-US" dirty="0"/>
          </a:p>
        </p:txBody>
      </p:sp>
    </p:spTree>
    <p:extLst>
      <p:ext uri="{BB962C8B-B14F-4D97-AF65-F5344CB8AC3E}">
        <p14:creationId xmlns:p14="http://schemas.microsoft.com/office/powerpoint/2010/main" val="23381663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Biosafety Level (BSL)</a:t>
            </a:r>
          </a:p>
        </p:txBody>
      </p:sp>
      <p:sp>
        <p:nvSpPr>
          <p:cNvPr id="3" name="Content Placeholder 2"/>
          <p:cNvSpPr>
            <a:spLocks noGrp="1"/>
          </p:cNvSpPr>
          <p:nvPr>
            <p:ph idx="1"/>
          </p:nvPr>
        </p:nvSpPr>
        <p:spPr/>
        <p:txBody>
          <a:bodyPr/>
          <a:lstStyle/>
          <a:p>
            <a:r>
              <a:rPr lang="en-US" dirty="0"/>
              <a:t>When the lab specific training is conducted by your supervisor, she/he will go through the BSL guidelines for your lab.</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3352800"/>
            <a:ext cx="2895600" cy="1691031"/>
          </a:xfrm>
          <a:prstGeom prst="rect">
            <a:avLst/>
          </a:prstGeom>
        </p:spPr>
      </p:pic>
    </p:spTree>
    <p:extLst>
      <p:ext uri="{BB962C8B-B14F-4D97-AF65-F5344CB8AC3E}">
        <p14:creationId xmlns:p14="http://schemas.microsoft.com/office/powerpoint/2010/main" val="29016405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lab practices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408547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Protective Equipment (PPE)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Respiratory Protection</a:t>
            </a:r>
          </a:p>
          <a:p>
            <a:pPr lvl="1"/>
            <a:r>
              <a:rPr lang="en-US" dirty="0"/>
              <a:t>Respirators, when properly selected and used, can offer protection against a wide variety of </a:t>
            </a:r>
            <a:r>
              <a:rPr lang="en-US" dirty="0" smtClean="0"/>
              <a:t>airborne contaminants</a:t>
            </a:r>
            <a:r>
              <a:rPr lang="en-US" dirty="0"/>
              <a:t>. </a:t>
            </a:r>
            <a:r>
              <a:rPr lang="en-US" b="1" dirty="0"/>
              <a:t>R</a:t>
            </a:r>
            <a:r>
              <a:rPr lang="en-US" b="1" dirty="0" smtClean="0"/>
              <a:t>espiratory </a:t>
            </a:r>
            <a:r>
              <a:rPr lang="en-US" b="1" dirty="0"/>
              <a:t>protection should only be used when other methods of </a:t>
            </a:r>
            <a:r>
              <a:rPr lang="en-US" b="1" dirty="0" smtClean="0"/>
              <a:t>exposure control </a:t>
            </a:r>
            <a:r>
              <a:rPr lang="en-US" b="1" dirty="0"/>
              <a:t>are not effective or impractical. </a:t>
            </a:r>
            <a:endParaRPr lang="en-US" b="1" dirty="0" smtClean="0"/>
          </a:p>
          <a:p>
            <a:pPr lvl="1"/>
            <a:r>
              <a:rPr lang="en-US" dirty="0" smtClean="0"/>
              <a:t>All </a:t>
            </a:r>
            <a:r>
              <a:rPr lang="en-US" dirty="0"/>
              <a:t>respirator use must comply with the ISU's </a:t>
            </a:r>
            <a:r>
              <a:rPr lang="en-US" dirty="0" smtClean="0"/>
              <a:t>Respiratory Protection </a:t>
            </a:r>
            <a:r>
              <a:rPr lang="en-US" dirty="0"/>
              <a:t>Program. </a:t>
            </a:r>
            <a:r>
              <a:rPr lang="en-US" dirty="0" smtClean="0"/>
              <a:t>More </a:t>
            </a:r>
            <a:r>
              <a:rPr lang="en-US" dirty="0"/>
              <a:t>detailed information, including </a:t>
            </a:r>
            <a:r>
              <a:rPr lang="en-US" dirty="0" smtClean="0"/>
              <a:t>required forms </a:t>
            </a:r>
            <a:r>
              <a:rPr lang="en-US" dirty="0"/>
              <a:t>and helpful links, is available on the </a:t>
            </a:r>
            <a:r>
              <a:rPr lang="en-US" dirty="0">
                <a:hlinkClick r:id="rId2"/>
              </a:rPr>
              <a:t>EHS Respiratory Protection webpage</a:t>
            </a:r>
            <a:r>
              <a:rPr lang="en-US" dirty="0"/>
              <a:t>.</a:t>
            </a:r>
          </a:p>
          <a:p>
            <a:pPr lvl="1"/>
            <a:r>
              <a:rPr lang="en-US" dirty="0"/>
              <a:t>Anyone who wishes to use a respirator must contact EHS and comply with all components of the </a:t>
            </a:r>
            <a:r>
              <a:rPr lang="en-US" dirty="0" smtClean="0"/>
              <a:t>ISU Respiratory </a:t>
            </a:r>
            <a:r>
              <a:rPr lang="en-US" dirty="0"/>
              <a:t>Protection Program. EHS will perform a hazard assessment of the operation necessitating </a:t>
            </a:r>
            <a:r>
              <a:rPr lang="en-US" dirty="0" smtClean="0"/>
              <a:t>the use </a:t>
            </a:r>
            <a:r>
              <a:rPr lang="en-US" dirty="0"/>
              <a:t>of the respirator and help determine the proper level of protection</a:t>
            </a:r>
          </a:p>
        </p:txBody>
      </p:sp>
    </p:spTree>
    <p:extLst>
      <p:ext uri="{BB962C8B-B14F-4D97-AF65-F5344CB8AC3E}">
        <p14:creationId xmlns:p14="http://schemas.microsoft.com/office/powerpoint/2010/main" val="19105668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Protective Equipment (PPE)</a:t>
            </a:r>
          </a:p>
        </p:txBody>
      </p:sp>
      <p:sp>
        <p:nvSpPr>
          <p:cNvPr id="3" name="Content Placeholder 2"/>
          <p:cNvSpPr>
            <a:spLocks noGrp="1"/>
          </p:cNvSpPr>
          <p:nvPr>
            <p:ph idx="1"/>
          </p:nvPr>
        </p:nvSpPr>
        <p:spPr/>
        <p:txBody>
          <a:bodyPr>
            <a:normAutofit fontScale="92500" lnSpcReduction="10000"/>
          </a:bodyPr>
          <a:lstStyle/>
          <a:p>
            <a:r>
              <a:rPr lang="en-US" dirty="0" smtClean="0"/>
              <a:t>Eye and Face Protection</a:t>
            </a:r>
          </a:p>
          <a:p>
            <a:pPr lvl="1"/>
            <a:r>
              <a:rPr lang="en-US" dirty="0"/>
              <a:t>OSHA requires that employees wear eye or face protection whenever a potential exists for accident or injury. Any use of corrosive materials or fast moving equipment, such as centrifuges, shall constitute such a potential. Face shields shall be used when potential exists for both eye and skin injury. </a:t>
            </a:r>
            <a:r>
              <a:rPr lang="en-US" dirty="0" smtClean="0"/>
              <a:t>If </a:t>
            </a:r>
            <a:r>
              <a:rPr lang="en-US" dirty="0"/>
              <a:t>splashing or vapor penetration is possible, goggles designed for such hazards must be used. Ultraviolet face shields should be available for use with UV lamps and </a:t>
            </a:r>
            <a:r>
              <a:rPr lang="en-US" dirty="0" err="1"/>
              <a:t>transilluminators</a:t>
            </a:r>
            <a:r>
              <a:rPr lang="en-US" dirty="0"/>
              <a:t>. </a:t>
            </a:r>
          </a:p>
        </p:txBody>
      </p:sp>
    </p:spTree>
    <p:extLst>
      <p:ext uri="{BB962C8B-B14F-4D97-AF65-F5344CB8AC3E}">
        <p14:creationId xmlns:p14="http://schemas.microsoft.com/office/powerpoint/2010/main" val="38661584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914400"/>
            <a:ext cx="2819400" cy="1036638"/>
          </a:xfrm>
        </p:spPr>
        <p:txBody>
          <a:bodyPr/>
          <a:lstStyle/>
          <a:p>
            <a:r>
              <a:rPr lang="en-US" dirty="0" smtClean="0"/>
              <a:t>Personal Protective Equipment (PPE)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0"/>
            <a:ext cx="4291509" cy="6858000"/>
          </a:xfrm>
          <a:prstGeom prst="rect">
            <a:avLst/>
          </a:prstGeom>
        </p:spPr>
      </p:pic>
    </p:spTree>
    <p:extLst>
      <p:ext uri="{BB962C8B-B14F-4D97-AF65-F5344CB8AC3E}">
        <p14:creationId xmlns:p14="http://schemas.microsoft.com/office/powerpoint/2010/main" val="38883469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Protective Equipment (PPE)</a:t>
            </a:r>
          </a:p>
        </p:txBody>
      </p:sp>
      <p:sp>
        <p:nvSpPr>
          <p:cNvPr id="3" name="Content Placeholder 2"/>
          <p:cNvSpPr>
            <a:spLocks noGrp="1"/>
          </p:cNvSpPr>
          <p:nvPr>
            <p:ph idx="1"/>
          </p:nvPr>
        </p:nvSpPr>
        <p:spPr>
          <a:xfrm>
            <a:off x="1828800" y="1600201"/>
            <a:ext cx="7010400" cy="4419600"/>
          </a:xfrm>
        </p:spPr>
        <p:txBody>
          <a:bodyPr>
            <a:normAutofit fontScale="77500" lnSpcReduction="20000"/>
          </a:bodyPr>
          <a:lstStyle/>
          <a:p>
            <a:r>
              <a:rPr lang="en-US" dirty="0" smtClean="0"/>
              <a:t>Glove Use</a:t>
            </a:r>
          </a:p>
          <a:p>
            <a:pPr lvl="1"/>
            <a:r>
              <a:rPr lang="en-US" dirty="0"/>
              <a:t>Gloves are the Personal Protective Equipment (PPE) most frequently used by laboratory staff. </a:t>
            </a:r>
            <a:r>
              <a:rPr lang="en-US" dirty="0"/>
              <a:t>G</a:t>
            </a:r>
            <a:r>
              <a:rPr lang="en-US" dirty="0" smtClean="0"/>
              <a:t>loves </a:t>
            </a:r>
            <a:r>
              <a:rPr lang="en-US" dirty="0"/>
              <a:t>must be properly selected for the materials </a:t>
            </a:r>
            <a:r>
              <a:rPr lang="en-US" dirty="0" smtClean="0"/>
              <a:t>being worked </a:t>
            </a:r>
            <a:r>
              <a:rPr lang="en-US" dirty="0"/>
              <a:t>with. Gloves can be purchased in a variety of materials each offering a limited ability to resist chemical breakthrough. Lab personnel must familiarize themselves with the limitations of the gloves they are using and the compatibility of the glove with the chemicals likely to be encountered. </a:t>
            </a:r>
            <a:endParaRPr lang="en-US" dirty="0" smtClean="0"/>
          </a:p>
          <a:p>
            <a:pPr lvl="1"/>
            <a:r>
              <a:rPr lang="en-US" dirty="0"/>
              <a:t>Check the </a:t>
            </a:r>
            <a:r>
              <a:rPr lang="en-US" dirty="0">
                <a:hlinkClick r:id="rId2"/>
              </a:rPr>
              <a:t>glove selection chart </a:t>
            </a:r>
            <a:r>
              <a:rPr lang="en-US" dirty="0"/>
              <a:t>for more information.</a:t>
            </a:r>
          </a:p>
          <a:p>
            <a:pPr lvl="1"/>
            <a:r>
              <a:rPr lang="en-US" dirty="0" smtClean="0"/>
              <a:t>Although </a:t>
            </a:r>
            <a:r>
              <a:rPr lang="en-US" dirty="0"/>
              <a:t>gloves can provide adequate protection against contamination, they are not a suitable alternative to hand washing. It is recommended that laboratory personnel wash their hands thoroughly whenever gloves are removed. </a:t>
            </a:r>
            <a:endParaRPr lang="en-US" dirty="0" smtClean="0"/>
          </a:p>
          <a:p>
            <a:pPr lvl="1"/>
            <a:endParaRPr lang="en-US" dirty="0"/>
          </a:p>
        </p:txBody>
      </p:sp>
    </p:spTree>
    <p:extLst>
      <p:ext uri="{BB962C8B-B14F-4D97-AF65-F5344CB8AC3E}">
        <p14:creationId xmlns:p14="http://schemas.microsoft.com/office/powerpoint/2010/main" val="39904535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Protective Equipment (PPE)</a:t>
            </a:r>
          </a:p>
        </p:txBody>
      </p:sp>
      <p:sp>
        <p:nvSpPr>
          <p:cNvPr id="3" name="Content Placeholder 2"/>
          <p:cNvSpPr>
            <a:spLocks noGrp="1"/>
          </p:cNvSpPr>
          <p:nvPr>
            <p:ph idx="1"/>
          </p:nvPr>
        </p:nvSpPr>
        <p:spPr/>
        <p:txBody>
          <a:bodyPr>
            <a:normAutofit fontScale="77500" lnSpcReduction="20000"/>
          </a:bodyPr>
          <a:lstStyle/>
          <a:p>
            <a:r>
              <a:rPr lang="en-US" dirty="0" smtClean="0"/>
              <a:t>Clothing</a:t>
            </a:r>
          </a:p>
          <a:p>
            <a:pPr lvl="1"/>
            <a:r>
              <a:rPr lang="en-US" dirty="0"/>
              <a:t>Protective clothing includes lab coats or other protective garments such as aprons, boots, shoe </a:t>
            </a:r>
            <a:r>
              <a:rPr lang="en-US" dirty="0" smtClean="0"/>
              <a:t>covers, Tyvek </a:t>
            </a:r>
            <a:r>
              <a:rPr lang="en-US" dirty="0"/>
              <a:t>coveralls, and other items that can be used to protect street clothing from biological or </a:t>
            </a:r>
            <a:r>
              <a:rPr lang="en-US" dirty="0" smtClean="0"/>
              <a:t>chemical contamination </a:t>
            </a:r>
            <a:r>
              <a:rPr lang="en-US" dirty="0"/>
              <a:t>and splashes as well as providing additional body protection from some physical hazards.</a:t>
            </a:r>
          </a:p>
          <a:p>
            <a:pPr lvl="1"/>
            <a:r>
              <a:rPr lang="en-US" dirty="0"/>
              <a:t>Principal Investigators and laboratory supervisors are strongly encouraged to require long </a:t>
            </a:r>
            <a:r>
              <a:rPr lang="en-US" dirty="0" smtClean="0"/>
              <a:t>pants and </a:t>
            </a:r>
            <a:r>
              <a:rPr lang="en-US" dirty="0"/>
              <a:t>clothing which effectively covers the torso for all laboratory personnel, including </a:t>
            </a:r>
            <a:r>
              <a:rPr lang="en-US" dirty="0" smtClean="0"/>
              <a:t>visitors, working </a:t>
            </a:r>
            <a:r>
              <a:rPr lang="en-US" dirty="0"/>
              <a:t>in or entering laboratories and laboratory support areas under their supervision. </a:t>
            </a:r>
            <a:r>
              <a:rPr lang="en-US" smtClean="0"/>
              <a:t>Lab coats </a:t>
            </a:r>
            <a:r>
              <a:rPr lang="en-US" dirty="0"/>
              <a:t>are required if shorts or skirts are worn and are not long enough to cover the knee. </a:t>
            </a:r>
          </a:p>
        </p:txBody>
      </p:sp>
    </p:spTree>
    <p:extLst>
      <p:ext uri="{BB962C8B-B14F-4D97-AF65-F5344CB8AC3E}">
        <p14:creationId xmlns:p14="http://schemas.microsoft.com/office/powerpoint/2010/main" val="4050065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
            <a:ext cx="6858000" cy="1036638"/>
          </a:xfrm>
        </p:spPr>
        <p:txBody>
          <a:bodyPr/>
          <a:lstStyle/>
          <a:p>
            <a:r>
              <a:rPr lang="en-US" sz="4000" dirty="0" smtClean="0"/>
              <a:t>Introduction</a:t>
            </a:r>
            <a:endParaRPr lang="en-US" sz="4000" dirty="0"/>
          </a:p>
        </p:txBody>
      </p:sp>
      <p:sp>
        <p:nvSpPr>
          <p:cNvPr id="3" name="Content Placeholder 2"/>
          <p:cNvSpPr>
            <a:spLocks noGrp="1"/>
          </p:cNvSpPr>
          <p:nvPr>
            <p:ph idx="1"/>
          </p:nvPr>
        </p:nvSpPr>
        <p:spPr>
          <a:xfrm>
            <a:off x="1828800" y="1371600"/>
            <a:ext cx="7239000" cy="4419600"/>
          </a:xfrm>
        </p:spPr>
        <p:txBody>
          <a:bodyPr>
            <a:normAutofit/>
          </a:bodyPr>
          <a:lstStyle/>
          <a:p>
            <a:pPr>
              <a:lnSpc>
                <a:spcPct val="110000"/>
              </a:lnSpc>
            </a:pPr>
            <a:r>
              <a:rPr lang="en-US" dirty="0"/>
              <a:t>As you go through this training module, you will have a better understanding regarding the concept of safety and how safety is utilized in every aspect of your life</a:t>
            </a:r>
            <a:r>
              <a:rPr lang="en-US" dirty="0" smtClean="0"/>
              <a:t>. </a:t>
            </a:r>
            <a:r>
              <a:rPr lang="en-US" dirty="0"/>
              <a:t>The University has an obligation to protect each student, assistant, faculty and staff.  There are also regulations that pertain to ISU to ensure compliance. </a:t>
            </a:r>
          </a:p>
        </p:txBody>
      </p:sp>
    </p:spTree>
    <p:extLst>
      <p:ext uri="{BB962C8B-B14F-4D97-AF65-F5344CB8AC3E}">
        <p14:creationId xmlns:p14="http://schemas.microsoft.com/office/powerpoint/2010/main" val="15440863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 of Chemicals</a:t>
            </a:r>
            <a:endParaRPr lang="en-US" dirty="0"/>
          </a:p>
        </p:txBody>
      </p:sp>
      <p:sp>
        <p:nvSpPr>
          <p:cNvPr id="3" name="Content Placeholder 2"/>
          <p:cNvSpPr>
            <a:spLocks noGrp="1"/>
          </p:cNvSpPr>
          <p:nvPr>
            <p:ph idx="1"/>
          </p:nvPr>
        </p:nvSpPr>
        <p:spPr>
          <a:xfrm>
            <a:off x="1828800" y="1295400"/>
            <a:ext cx="6858000" cy="4419600"/>
          </a:xfrm>
        </p:spPr>
        <p:txBody>
          <a:bodyPr>
            <a:normAutofit fontScale="92500" lnSpcReduction="10000"/>
          </a:bodyPr>
          <a:lstStyle/>
          <a:p>
            <a:pPr>
              <a:spcBef>
                <a:spcPts val="0"/>
              </a:spcBef>
            </a:pPr>
            <a:r>
              <a:rPr lang="en-US" dirty="0"/>
              <a:t>Glass or any other containers </a:t>
            </a:r>
            <a:endParaRPr lang="en-US" dirty="0" smtClean="0"/>
          </a:p>
          <a:p>
            <a:pPr marL="344488" indent="0">
              <a:spcBef>
                <a:spcPts val="0"/>
              </a:spcBef>
              <a:buNone/>
            </a:pPr>
            <a:r>
              <a:rPr lang="en-US" dirty="0" smtClean="0"/>
              <a:t>holding </a:t>
            </a:r>
            <a:r>
              <a:rPr lang="en-US" dirty="0"/>
              <a:t>hazardous or </a:t>
            </a:r>
            <a:endParaRPr lang="en-US" dirty="0" smtClean="0"/>
          </a:p>
          <a:p>
            <a:pPr marL="344488" indent="0">
              <a:spcBef>
                <a:spcPts val="0"/>
              </a:spcBef>
              <a:buNone/>
            </a:pPr>
            <a:r>
              <a:rPr lang="en-US" dirty="0" smtClean="0"/>
              <a:t>radioactive </a:t>
            </a:r>
            <a:r>
              <a:rPr lang="en-US" dirty="0"/>
              <a:t>materials shall </a:t>
            </a:r>
            <a:endParaRPr lang="en-US" dirty="0" smtClean="0"/>
          </a:p>
          <a:p>
            <a:pPr marL="344488" indent="0">
              <a:spcBef>
                <a:spcPts val="0"/>
              </a:spcBef>
              <a:buNone/>
            </a:pPr>
            <a:r>
              <a:rPr lang="en-US" dirty="0" smtClean="0"/>
              <a:t>be </a:t>
            </a:r>
            <a:r>
              <a:rPr lang="en-US" dirty="0"/>
              <a:t>transported using </a:t>
            </a:r>
            <a:r>
              <a:rPr lang="en-US" dirty="0" smtClean="0"/>
              <a:t>secondary</a:t>
            </a:r>
          </a:p>
          <a:p>
            <a:pPr marL="344488" indent="0">
              <a:spcBef>
                <a:spcPts val="0"/>
              </a:spcBef>
              <a:buNone/>
            </a:pPr>
            <a:r>
              <a:rPr lang="en-US" dirty="0" smtClean="0"/>
              <a:t>containment </a:t>
            </a:r>
            <a:r>
              <a:rPr lang="en-US" dirty="0"/>
              <a:t>or on carts. Some </a:t>
            </a:r>
            <a:endParaRPr lang="en-US" dirty="0" smtClean="0"/>
          </a:p>
          <a:p>
            <a:pPr marL="344488" indent="0">
              <a:spcBef>
                <a:spcPts val="0"/>
              </a:spcBef>
              <a:buNone/>
            </a:pPr>
            <a:r>
              <a:rPr lang="en-US" dirty="0" smtClean="0"/>
              <a:t>secondary </a:t>
            </a:r>
            <a:r>
              <a:rPr lang="en-US" dirty="0"/>
              <a:t>containers are available for transport from the stockroom. </a:t>
            </a:r>
            <a:endParaRPr lang="en-US" dirty="0" smtClean="0"/>
          </a:p>
          <a:p>
            <a:r>
              <a:rPr lang="en-US" dirty="0" smtClean="0"/>
              <a:t>The </a:t>
            </a:r>
            <a:r>
              <a:rPr lang="en-US" dirty="0"/>
              <a:t>use of atrium stairs for the transport of hazardous chemicals and waste is strictly prohibited.</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0131" t="2985" r="7883" b="7463"/>
          <a:stretch/>
        </p:blipFill>
        <p:spPr>
          <a:xfrm>
            <a:off x="6960599" y="1219200"/>
            <a:ext cx="1726201" cy="1991770"/>
          </a:xfrm>
          <a:prstGeom prst="rect">
            <a:avLst/>
          </a:prstGeom>
        </p:spPr>
      </p:pic>
    </p:spTree>
    <p:extLst>
      <p:ext uri="{BB962C8B-B14F-4D97-AF65-F5344CB8AC3E}">
        <p14:creationId xmlns:p14="http://schemas.microsoft.com/office/powerpoint/2010/main" val="12300095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Disposal</a:t>
            </a:r>
            <a:endParaRPr lang="en-US" dirty="0"/>
          </a:p>
        </p:txBody>
      </p:sp>
      <p:sp>
        <p:nvSpPr>
          <p:cNvPr id="3" name="Content Placeholder 2"/>
          <p:cNvSpPr>
            <a:spLocks noGrp="1"/>
          </p:cNvSpPr>
          <p:nvPr>
            <p:ph idx="1"/>
          </p:nvPr>
        </p:nvSpPr>
        <p:spPr>
          <a:xfrm>
            <a:off x="1828800" y="1417638"/>
            <a:ext cx="6858000" cy="4419600"/>
          </a:xfrm>
        </p:spPr>
        <p:txBody>
          <a:bodyPr>
            <a:normAutofit fontScale="85000" lnSpcReduction="10000"/>
          </a:bodyPr>
          <a:lstStyle/>
          <a:p>
            <a:r>
              <a:rPr lang="en-US" sz="3200" dirty="0" smtClean="0"/>
              <a:t>Management </a:t>
            </a:r>
            <a:r>
              <a:rPr lang="en-US" sz="3200" dirty="0"/>
              <a:t>of chemical and hazardous wastes at the University is accomplished by the generator of the waste with the assistance of Environmental Health and Safety (EHS). </a:t>
            </a:r>
            <a:endParaRPr lang="en-US" sz="3200" dirty="0" smtClean="0"/>
          </a:p>
          <a:p>
            <a:r>
              <a:rPr lang="en-US" sz="3200" dirty="0" smtClean="0"/>
              <a:t>EHS </a:t>
            </a:r>
            <a:r>
              <a:rPr lang="en-US" sz="3200" dirty="0"/>
              <a:t>will assist generators on campus to help assure that wastes are managed in accordance with the regulations. </a:t>
            </a:r>
            <a:endParaRPr lang="en-US" sz="3200" dirty="0" smtClean="0"/>
          </a:p>
          <a:p>
            <a:r>
              <a:rPr lang="en-US" sz="3200" dirty="0" smtClean="0"/>
              <a:t>The </a:t>
            </a:r>
            <a:r>
              <a:rPr lang="en-US" sz="3200" i="1" dirty="0" smtClean="0"/>
              <a:t>generator </a:t>
            </a:r>
            <a:r>
              <a:rPr lang="en-US" sz="3200" i="1" dirty="0"/>
              <a:t>is ultimately responsible</a:t>
            </a:r>
            <a:r>
              <a:rPr lang="en-US" sz="3200" dirty="0"/>
              <a:t> for assuring that waste generated is managed in a safe and appropriate manner. </a:t>
            </a:r>
            <a:endParaRPr lang="en-US" dirty="0"/>
          </a:p>
        </p:txBody>
      </p:sp>
    </p:spTree>
    <p:extLst>
      <p:ext uri="{BB962C8B-B14F-4D97-AF65-F5344CB8AC3E}">
        <p14:creationId xmlns:p14="http://schemas.microsoft.com/office/powerpoint/2010/main" val="10307207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Disposal</a:t>
            </a:r>
            <a:endParaRPr lang="en-US" dirty="0"/>
          </a:p>
        </p:txBody>
      </p:sp>
      <p:sp>
        <p:nvSpPr>
          <p:cNvPr id="3" name="Content Placeholder 2"/>
          <p:cNvSpPr>
            <a:spLocks noGrp="1"/>
          </p:cNvSpPr>
          <p:nvPr>
            <p:ph idx="1"/>
          </p:nvPr>
        </p:nvSpPr>
        <p:spPr/>
        <p:txBody>
          <a:bodyPr/>
          <a:lstStyle/>
          <a:p>
            <a:r>
              <a:rPr lang="en-US" dirty="0"/>
              <a:t>Hazardous waste must be disposed of through the Environmental Health &amp; Safety office. If you need to have hazardous waste picked up, please submit a </a:t>
            </a:r>
            <a:r>
              <a:rPr lang="en-US" dirty="0">
                <a:hlinkClick r:id="rId2"/>
              </a:rPr>
              <a:t>Hazardous Waste Pick-Up Form</a:t>
            </a:r>
            <a:r>
              <a:rPr lang="en-US" dirty="0"/>
              <a:t>, or contact EHS at 309-438-8325.</a:t>
            </a:r>
          </a:p>
          <a:p>
            <a:endParaRPr lang="en-US" dirty="0"/>
          </a:p>
        </p:txBody>
      </p:sp>
    </p:spTree>
    <p:extLst>
      <p:ext uri="{BB962C8B-B14F-4D97-AF65-F5344CB8AC3E}">
        <p14:creationId xmlns:p14="http://schemas.microsoft.com/office/powerpoint/2010/main" val="31279625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Disposal</a:t>
            </a:r>
            <a:endParaRPr lang="en-US" dirty="0"/>
          </a:p>
        </p:txBody>
      </p:sp>
      <p:sp>
        <p:nvSpPr>
          <p:cNvPr id="3" name="Content Placeholder 2"/>
          <p:cNvSpPr>
            <a:spLocks noGrp="1"/>
          </p:cNvSpPr>
          <p:nvPr>
            <p:ph idx="1"/>
          </p:nvPr>
        </p:nvSpPr>
        <p:spPr>
          <a:xfrm>
            <a:off x="1752600" y="1422935"/>
            <a:ext cx="6858000" cy="4419600"/>
          </a:xfrm>
        </p:spPr>
        <p:txBody>
          <a:bodyPr>
            <a:normAutofit fontScale="92500" lnSpcReduction="10000"/>
          </a:bodyPr>
          <a:lstStyle/>
          <a:p>
            <a:r>
              <a:rPr lang="en-US" dirty="0" smtClean="0"/>
              <a:t>Labeling Waste Containers</a:t>
            </a:r>
          </a:p>
          <a:p>
            <a:pPr lvl="1">
              <a:spcBef>
                <a:spcPts val="0"/>
              </a:spcBef>
            </a:pPr>
            <a:r>
              <a:rPr lang="en-US" dirty="0"/>
              <a:t>All containers should be labeled </a:t>
            </a:r>
            <a:endParaRPr lang="en-US" dirty="0" smtClean="0"/>
          </a:p>
          <a:p>
            <a:pPr lvl="1" indent="0">
              <a:spcBef>
                <a:spcPts val="0"/>
              </a:spcBef>
              <a:buNone/>
            </a:pPr>
            <a:r>
              <a:rPr lang="en-US" dirty="0" smtClean="0"/>
              <a:t>with </a:t>
            </a:r>
            <a:r>
              <a:rPr lang="en-US" dirty="0"/>
              <a:t>contents including % </a:t>
            </a:r>
            <a:endParaRPr lang="en-US" dirty="0" smtClean="0"/>
          </a:p>
          <a:p>
            <a:pPr lvl="1" indent="0">
              <a:spcBef>
                <a:spcPts val="0"/>
              </a:spcBef>
              <a:buNone/>
            </a:pPr>
            <a:r>
              <a:rPr lang="en-US" dirty="0" smtClean="0"/>
              <a:t>composition</a:t>
            </a:r>
            <a:r>
              <a:rPr lang="en-US" dirty="0"/>
              <a:t>, accumulation date, </a:t>
            </a:r>
            <a:endParaRPr lang="en-US" dirty="0" smtClean="0"/>
          </a:p>
          <a:p>
            <a:pPr lvl="1" indent="0">
              <a:spcBef>
                <a:spcPts val="0"/>
              </a:spcBef>
              <a:buNone/>
            </a:pPr>
            <a:r>
              <a:rPr lang="en-US" dirty="0" smtClean="0"/>
              <a:t>associated </a:t>
            </a:r>
            <a:r>
              <a:rPr lang="en-US" dirty="0"/>
              <a:t>hazards, and generator </a:t>
            </a:r>
            <a:endParaRPr lang="en-US" dirty="0" smtClean="0"/>
          </a:p>
          <a:p>
            <a:pPr lvl="1" indent="0">
              <a:spcBef>
                <a:spcPts val="0"/>
              </a:spcBef>
              <a:buNone/>
            </a:pPr>
            <a:r>
              <a:rPr lang="en-US" dirty="0" smtClean="0"/>
              <a:t>identification</a:t>
            </a:r>
            <a:r>
              <a:rPr lang="en-US" dirty="0"/>
              <a:t>. </a:t>
            </a:r>
            <a:r>
              <a:rPr lang="en-US" dirty="0" smtClean="0"/>
              <a:t>Labels are available from EHS.</a:t>
            </a:r>
          </a:p>
          <a:p>
            <a:r>
              <a:rPr lang="en-US" dirty="0" smtClean="0"/>
              <a:t>Storing Waste</a:t>
            </a:r>
          </a:p>
          <a:p>
            <a:pPr lvl="1"/>
            <a:r>
              <a:rPr lang="en-US" dirty="0"/>
              <a:t>All waste shall be </a:t>
            </a:r>
            <a:r>
              <a:rPr lang="en-US" dirty="0" smtClean="0"/>
              <a:t>properly segregated and stored </a:t>
            </a:r>
            <a:r>
              <a:rPr lang="en-US" dirty="0"/>
              <a:t>in a safe and secure </a:t>
            </a:r>
            <a:r>
              <a:rPr lang="en-US" dirty="0" smtClean="0"/>
              <a:t>area until picked up by EHS.</a:t>
            </a:r>
          </a:p>
          <a:p>
            <a:pPr marL="457200" lvl="1" indent="0" algn="ctr">
              <a:buNone/>
            </a:pPr>
            <a:r>
              <a:rPr lang="en-US" dirty="0">
                <a:hlinkClick r:id="rId2"/>
              </a:rPr>
              <a:t>RCRA Chemical Waste Compatibility </a:t>
            </a:r>
            <a:r>
              <a:rPr lang="en-US" dirty="0" smtClean="0">
                <a:hlinkClick r:id="rId2"/>
              </a:rPr>
              <a:t>Chart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1295400"/>
            <a:ext cx="1733550" cy="1733550"/>
          </a:xfrm>
          <a:prstGeom prst="rect">
            <a:avLst/>
          </a:prstGeom>
        </p:spPr>
      </p:pic>
    </p:spTree>
    <p:extLst>
      <p:ext uri="{BB962C8B-B14F-4D97-AF65-F5344CB8AC3E}">
        <p14:creationId xmlns:p14="http://schemas.microsoft.com/office/powerpoint/2010/main" val="32046341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procedures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135963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Evacuation Protocol</a:t>
            </a:r>
            <a:endParaRPr lang="en-US" dirty="0"/>
          </a:p>
        </p:txBody>
      </p:sp>
      <p:sp>
        <p:nvSpPr>
          <p:cNvPr id="3" name="Content Placeholder 2"/>
          <p:cNvSpPr>
            <a:spLocks noGrp="1"/>
          </p:cNvSpPr>
          <p:nvPr>
            <p:ph idx="1"/>
          </p:nvPr>
        </p:nvSpPr>
        <p:spPr>
          <a:xfrm>
            <a:off x="1828800" y="1396072"/>
            <a:ext cx="6858000" cy="4419600"/>
          </a:xfrm>
        </p:spPr>
        <p:txBody>
          <a:bodyPr>
            <a:normAutofit fontScale="77500" lnSpcReduction="20000"/>
          </a:bodyPr>
          <a:lstStyle/>
          <a:p>
            <a:r>
              <a:rPr lang="en-US" dirty="0"/>
              <a:t>When an evacuation has been ordered or initiated due to a fire alarm</a:t>
            </a:r>
            <a:r>
              <a:rPr lang="en-US" dirty="0" smtClean="0"/>
              <a:t>:</a:t>
            </a:r>
          </a:p>
          <a:p>
            <a:pPr marL="971550" lvl="1" indent="-514350">
              <a:buFont typeface="+mj-lt"/>
              <a:buAutoNum type="arabicPeriod"/>
            </a:pPr>
            <a:r>
              <a:rPr lang="en-US" dirty="0" smtClean="0"/>
              <a:t>Evacuate </a:t>
            </a:r>
            <a:r>
              <a:rPr lang="en-US" dirty="0"/>
              <a:t>immediately by following the nearest Exit signs</a:t>
            </a:r>
            <a:r>
              <a:rPr lang="en-US" dirty="0" smtClean="0"/>
              <a:t>.</a:t>
            </a:r>
          </a:p>
          <a:p>
            <a:pPr marL="971550" lvl="1" indent="-514350">
              <a:buFont typeface="+mj-lt"/>
              <a:buAutoNum type="arabicPeriod"/>
            </a:pPr>
            <a:r>
              <a:rPr lang="en-US" dirty="0"/>
              <a:t>Proceed to the designated emergency assembly area</a:t>
            </a:r>
            <a:r>
              <a:rPr lang="en-US" dirty="0" smtClean="0"/>
              <a:t>. </a:t>
            </a:r>
          </a:p>
          <a:p>
            <a:pPr marL="971550" lvl="1" indent="-514350">
              <a:buFont typeface="+mj-lt"/>
              <a:buAutoNum type="arabicPeriod"/>
            </a:pPr>
            <a:r>
              <a:rPr lang="en-US" dirty="0" smtClean="0"/>
              <a:t>After </a:t>
            </a:r>
            <a:r>
              <a:rPr lang="en-US" dirty="0"/>
              <a:t>reporting to the designated emergency assembly area, begin the accountability process. </a:t>
            </a:r>
            <a:endParaRPr lang="en-US" dirty="0" smtClean="0"/>
          </a:p>
          <a:p>
            <a:pPr marL="971550" lvl="1" indent="-514350">
              <a:buFont typeface="+mj-lt"/>
              <a:buAutoNum type="arabicPeriod"/>
            </a:pPr>
            <a:r>
              <a:rPr lang="en-US" dirty="0" smtClean="0"/>
              <a:t>Let </a:t>
            </a:r>
            <a:r>
              <a:rPr lang="en-US" dirty="0"/>
              <a:t>the police or fire department know if someone is missing or trapped inside and/or is in need of assistance. </a:t>
            </a:r>
            <a:endParaRPr lang="en-US" dirty="0" smtClean="0"/>
          </a:p>
          <a:p>
            <a:pPr marL="971550" lvl="1" indent="-514350">
              <a:buFont typeface="+mj-lt"/>
              <a:buAutoNum type="arabicPeriod"/>
            </a:pPr>
            <a:r>
              <a:rPr lang="en-US" dirty="0" smtClean="0"/>
              <a:t>Stay </a:t>
            </a:r>
            <a:r>
              <a:rPr lang="en-US" dirty="0"/>
              <a:t>out of the way of emergency personnel and equipment. </a:t>
            </a:r>
            <a:endParaRPr lang="en-US" dirty="0" smtClean="0"/>
          </a:p>
          <a:p>
            <a:pPr marL="971550" lvl="1" indent="-514350">
              <a:buFont typeface="+mj-lt"/>
              <a:buAutoNum type="arabicPeriod"/>
            </a:pPr>
            <a:r>
              <a:rPr lang="en-US" dirty="0" smtClean="0"/>
              <a:t>Do </a:t>
            </a:r>
            <a:r>
              <a:rPr lang="en-US" dirty="0"/>
              <a:t>not enter the building until you are approved to do so by the University </a:t>
            </a:r>
            <a:r>
              <a:rPr lang="en-US" dirty="0" smtClean="0"/>
              <a:t>Personnel. </a:t>
            </a:r>
            <a:endParaRPr lang="en-US" dirty="0"/>
          </a:p>
        </p:txBody>
      </p:sp>
    </p:spTree>
    <p:extLst>
      <p:ext uri="{BB962C8B-B14F-4D97-AF65-F5344CB8AC3E}">
        <p14:creationId xmlns:p14="http://schemas.microsoft.com/office/powerpoint/2010/main" val="16805457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Response</a:t>
            </a:r>
            <a:endParaRPr lang="en-US" dirty="0"/>
          </a:p>
        </p:txBody>
      </p:sp>
      <p:sp>
        <p:nvSpPr>
          <p:cNvPr id="3" name="Content Placeholder 2"/>
          <p:cNvSpPr>
            <a:spLocks noGrp="1"/>
          </p:cNvSpPr>
          <p:nvPr>
            <p:ph idx="1"/>
          </p:nvPr>
        </p:nvSpPr>
        <p:spPr/>
        <p:txBody>
          <a:bodyPr/>
          <a:lstStyle/>
          <a:p>
            <a:r>
              <a:rPr lang="en-US" dirty="0"/>
              <a:t>Departments are required to have specific Emergency Response Procedures that direct individuals what to do in the event of an emergency in their department. All employees must be trained and understand the specifics of their departmental Emergency Response Plan. </a:t>
            </a:r>
          </a:p>
        </p:txBody>
      </p:sp>
    </p:spTree>
    <p:extLst>
      <p:ext uri="{BB962C8B-B14F-4D97-AF65-F5344CB8AC3E}">
        <p14:creationId xmlns:p14="http://schemas.microsoft.com/office/powerpoint/2010/main" val="14166850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Phone Numbers</a:t>
            </a:r>
            <a:endParaRPr lang="en-US" dirty="0"/>
          </a:p>
        </p:txBody>
      </p:sp>
      <p:sp>
        <p:nvSpPr>
          <p:cNvPr id="3" name="Content Placeholder 2"/>
          <p:cNvSpPr>
            <a:spLocks noGrp="1"/>
          </p:cNvSpPr>
          <p:nvPr>
            <p:ph idx="1"/>
          </p:nvPr>
        </p:nvSpPr>
        <p:spPr>
          <a:xfrm>
            <a:off x="1981200" y="1439204"/>
            <a:ext cx="3810000" cy="4419600"/>
          </a:xfrm>
        </p:spPr>
        <p:txBody>
          <a:bodyPr/>
          <a:lstStyle/>
          <a:p>
            <a:r>
              <a:rPr lang="en-US" dirty="0" smtClean="0"/>
              <a:t>Emergencies</a:t>
            </a:r>
            <a:endParaRPr lang="en-US" dirty="0" smtClean="0"/>
          </a:p>
          <a:p>
            <a:pPr lvl="1"/>
            <a:r>
              <a:rPr lang="en-US" dirty="0" smtClean="0"/>
              <a:t>911</a:t>
            </a:r>
          </a:p>
          <a:p>
            <a:r>
              <a:rPr lang="en-US" dirty="0" smtClean="0"/>
              <a:t>Environmental Health &amp; </a:t>
            </a:r>
            <a:r>
              <a:rPr lang="en-US" dirty="0" smtClean="0"/>
              <a:t>Safety</a:t>
            </a:r>
            <a:endParaRPr lang="en-US" dirty="0" smtClean="0"/>
          </a:p>
          <a:p>
            <a:pPr lvl="1"/>
            <a:r>
              <a:rPr lang="en-US" dirty="0" smtClean="0"/>
              <a:t>309-438-8325</a:t>
            </a:r>
          </a:p>
          <a:p>
            <a:r>
              <a:rPr lang="en-US" dirty="0" smtClean="0"/>
              <a:t>ISU Police </a:t>
            </a:r>
            <a:r>
              <a:rPr lang="en-US" dirty="0" smtClean="0"/>
              <a:t>Dept.</a:t>
            </a:r>
            <a:endParaRPr lang="en-US" dirty="0" smtClean="0"/>
          </a:p>
          <a:p>
            <a:pPr lvl="1"/>
            <a:r>
              <a:rPr lang="en-US" dirty="0" smtClean="0"/>
              <a:t>309-438-8631</a:t>
            </a:r>
            <a:endParaRPr lang="en-US" dirty="0"/>
          </a:p>
        </p:txBody>
      </p:sp>
      <p:pic>
        <p:nvPicPr>
          <p:cNvPr id="2050" name="Picture 2" descr="Image result for cal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905000"/>
            <a:ext cx="3124200" cy="269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8406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Spill Response</a:t>
            </a:r>
            <a:endParaRPr lang="en-US" dirty="0"/>
          </a:p>
        </p:txBody>
      </p:sp>
      <p:sp>
        <p:nvSpPr>
          <p:cNvPr id="3" name="Content Placeholder 2"/>
          <p:cNvSpPr>
            <a:spLocks noGrp="1"/>
          </p:cNvSpPr>
          <p:nvPr>
            <p:ph idx="1"/>
          </p:nvPr>
        </p:nvSpPr>
        <p:spPr/>
        <p:txBody>
          <a:bodyPr>
            <a:normAutofit fontScale="92500" lnSpcReduction="20000"/>
          </a:bodyPr>
          <a:lstStyle/>
          <a:p>
            <a:r>
              <a:rPr lang="en-US" dirty="0"/>
              <a:t>Minor spills can be managed by laboratory personnel familiar with the chemical spilled. Each lab has a spill response kit intended to be used on small spills of known material. </a:t>
            </a:r>
            <a:endParaRPr lang="en-US" dirty="0" smtClean="0"/>
          </a:p>
          <a:p>
            <a:r>
              <a:rPr lang="en-US" dirty="0" smtClean="0"/>
              <a:t>Spills </a:t>
            </a:r>
            <a:r>
              <a:rPr lang="en-US" dirty="0"/>
              <a:t>involving a large volume of material or acutely hazardous substances should be managed by trained personnel. </a:t>
            </a:r>
            <a:endParaRPr lang="en-US" dirty="0" smtClean="0"/>
          </a:p>
          <a:p>
            <a:r>
              <a:rPr lang="en-US" dirty="0" smtClean="0"/>
              <a:t>If </a:t>
            </a:r>
            <a:r>
              <a:rPr lang="en-US" dirty="0"/>
              <a:t>you are involved in a </a:t>
            </a:r>
            <a:r>
              <a:rPr lang="en-US" dirty="0" smtClean="0"/>
              <a:t>large spill you </a:t>
            </a:r>
            <a:r>
              <a:rPr lang="en-US" dirty="0"/>
              <a:t>must immediately contact EHS </a:t>
            </a:r>
            <a:r>
              <a:rPr lang="en-US" dirty="0" smtClean="0"/>
              <a:t>(309-438-8325</a:t>
            </a:r>
            <a:r>
              <a:rPr lang="en-US" dirty="0"/>
              <a:t>) during regular business hours or ISUPD afterhours</a:t>
            </a:r>
          </a:p>
        </p:txBody>
      </p:sp>
    </p:spTree>
    <p:extLst>
      <p:ext uri="{BB962C8B-B14F-4D97-AF65-F5344CB8AC3E}">
        <p14:creationId xmlns:p14="http://schemas.microsoft.com/office/powerpoint/2010/main" val="41182535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Spill Response</a:t>
            </a:r>
          </a:p>
        </p:txBody>
      </p:sp>
      <p:sp>
        <p:nvSpPr>
          <p:cNvPr id="3" name="Content Placeholder 2"/>
          <p:cNvSpPr>
            <a:spLocks noGrp="1"/>
          </p:cNvSpPr>
          <p:nvPr>
            <p:ph idx="1"/>
          </p:nvPr>
        </p:nvSpPr>
        <p:spPr>
          <a:xfrm>
            <a:off x="1828800" y="1295400"/>
            <a:ext cx="6858000" cy="4419600"/>
          </a:xfrm>
        </p:spPr>
        <p:txBody>
          <a:bodyPr>
            <a:normAutofit fontScale="70000" lnSpcReduction="20000"/>
          </a:bodyPr>
          <a:lstStyle/>
          <a:p>
            <a:r>
              <a:rPr lang="en-US" dirty="0"/>
              <a:t>If your spill meets any of the following criteria it is considered a large or complex spill: </a:t>
            </a:r>
            <a:endParaRPr lang="en-US" dirty="0" smtClean="0"/>
          </a:p>
          <a:p>
            <a:pPr lvl="1"/>
            <a:r>
              <a:rPr lang="en-US" dirty="0" smtClean="0"/>
              <a:t>A </a:t>
            </a:r>
            <a:r>
              <a:rPr lang="en-US" dirty="0"/>
              <a:t>person is </a:t>
            </a:r>
            <a:r>
              <a:rPr lang="en-US" dirty="0" smtClean="0"/>
              <a:t>injured </a:t>
            </a:r>
          </a:p>
          <a:p>
            <a:pPr lvl="1"/>
            <a:r>
              <a:rPr lang="en-US" dirty="0" smtClean="0"/>
              <a:t>The </a:t>
            </a:r>
            <a:r>
              <a:rPr lang="en-US" dirty="0"/>
              <a:t>identity of the chemical is </a:t>
            </a:r>
            <a:r>
              <a:rPr lang="en-US" dirty="0" smtClean="0"/>
              <a:t>unknown</a:t>
            </a:r>
          </a:p>
          <a:p>
            <a:pPr lvl="1"/>
            <a:r>
              <a:rPr lang="en-US" dirty="0" smtClean="0"/>
              <a:t>Multiple </a:t>
            </a:r>
            <a:r>
              <a:rPr lang="en-US" dirty="0"/>
              <a:t>chemicals are </a:t>
            </a:r>
            <a:r>
              <a:rPr lang="en-US" dirty="0" smtClean="0"/>
              <a:t>involved</a:t>
            </a:r>
          </a:p>
          <a:p>
            <a:pPr lvl="1"/>
            <a:r>
              <a:rPr lang="en-US" dirty="0" smtClean="0"/>
              <a:t>The </a:t>
            </a:r>
            <a:r>
              <a:rPr lang="en-US" dirty="0"/>
              <a:t>chemical is highly toxic, flammable or </a:t>
            </a:r>
            <a:r>
              <a:rPr lang="en-US" dirty="0" smtClean="0"/>
              <a:t>reactive</a:t>
            </a:r>
          </a:p>
          <a:p>
            <a:pPr lvl="1"/>
            <a:r>
              <a:rPr lang="en-US" dirty="0" smtClean="0"/>
              <a:t>The </a:t>
            </a:r>
            <a:r>
              <a:rPr lang="en-US" dirty="0"/>
              <a:t>spill/leak has the potential to spread to other parts of the building such as through the ventilation </a:t>
            </a:r>
            <a:r>
              <a:rPr lang="en-US" dirty="0" smtClean="0"/>
              <a:t>system</a:t>
            </a:r>
          </a:p>
          <a:p>
            <a:pPr lvl="1"/>
            <a:r>
              <a:rPr lang="en-US" dirty="0" smtClean="0"/>
              <a:t>The </a:t>
            </a:r>
            <a:r>
              <a:rPr lang="en-US" dirty="0"/>
              <a:t>clean-up procedures are not known or appropriate materials are not readily </a:t>
            </a:r>
            <a:r>
              <a:rPr lang="en-US" dirty="0" smtClean="0"/>
              <a:t>available</a:t>
            </a:r>
          </a:p>
          <a:p>
            <a:pPr lvl="1"/>
            <a:r>
              <a:rPr lang="en-US" dirty="0" smtClean="0"/>
              <a:t>The </a:t>
            </a:r>
            <a:r>
              <a:rPr lang="en-US" dirty="0"/>
              <a:t>cleanup requires a respirator (including cartridge respirators) to be worn and no personnel have been trained and fit-tested in accordance to the campus Respiratory Protection </a:t>
            </a:r>
            <a:r>
              <a:rPr lang="en-US" dirty="0" smtClean="0"/>
              <a:t>Program</a:t>
            </a:r>
          </a:p>
          <a:p>
            <a:pPr lvl="1"/>
            <a:r>
              <a:rPr lang="en-US" dirty="0" smtClean="0"/>
              <a:t>The </a:t>
            </a:r>
            <a:r>
              <a:rPr lang="en-US" dirty="0"/>
              <a:t>spill/leak may endanger the environment by reaching waterways or outside ground, or by going down a drain. </a:t>
            </a:r>
          </a:p>
        </p:txBody>
      </p:sp>
    </p:spTree>
    <p:extLst>
      <p:ext uri="{BB962C8B-B14F-4D97-AF65-F5344CB8AC3E}">
        <p14:creationId xmlns:p14="http://schemas.microsoft.com/office/powerpoint/2010/main" val="351243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Agency Information</a:t>
            </a:r>
            <a:endParaRPr lang="en-US" sz="4000" dirty="0"/>
          </a:p>
        </p:txBody>
      </p:sp>
      <p:sp>
        <p:nvSpPr>
          <p:cNvPr id="3" name="Content Placeholder 2"/>
          <p:cNvSpPr>
            <a:spLocks noGrp="1"/>
          </p:cNvSpPr>
          <p:nvPr>
            <p:ph idx="1"/>
          </p:nvPr>
        </p:nvSpPr>
        <p:spPr>
          <a:xfrm>
            <a:off x="1828800" y="1295400"/>
            <a:ext cx="6858000" cy="4419600"/>
          </a:xfrm>
        </p:spPr>
        <p:txBody>
          <a:bodyPr>
            <a:normAutofit/>
          </a:bodyPr>
          <a:lstStyle/>
          <a:p>
            <a:pPr>
              <a:spcAft>
                <a:spcPts val="1200"/>
              </a:spcAft>
            </a:pPr>
            <a:r>
              <a:rPr lang="en-US" sz="3000" dirty="0"/>
              <a:t>Several agencies are involved in safety compliance at the University</a:t>
            </a:r>
            <a:r>
              <a:rPr lang="en-US" sz="3000" dirty="0" smtClean="0"/>
              <a:t>. </a:t>
            </a:r>
            <a:r>
              <a:rPr lang="en-US" sz="3000" dirty="0"/>
              <a:t>The following agencies impact our laboratories </a:t>
            </a:r>
            <a:r>
              <a:rPr lang="en-US" sz="3000" dirty="0" smtClean="0"/>
              <a:t>in regards to safety.</a:t>
            </a:r>
          </a:p>
          <a:p>
            <a:pPr marL="687388" lvl="1"/>
            <a:r>
              <a:rPr lang="en-US" sz="2400" dirty="0" smtClean="0">
                <a:hlinkClick r:id="rId2"/>
              </a:rPr>
              <a:t>National </a:t>
            </a:r>
            <a:r>
              <a:rPr lang="en-US" sz="2400" dirty="0">
                <a:hlinkClick r:id="rId2"/>
              </a:rPr>
              <a:t>Institute of Health (NIH)</a:t>
            </a:r>
            <a:endParaRPr lang="en-US" sz="2400" dirty="0"/>
          </a:p>
          <a:p>
            <a:pPr marL="2117725" lvl="2" indent="-285750"/>
            <a:r>
              <a:rPr lang="en-US" sz="2400" dirty="0"/>
              <a:t>In charge of laboratories that use or contain recombinant DNA.  They specify the practices for constructing and handling the rDNA.</a:t>
            </a:r>
          </a:p>
          <a:p>
            <a:pPr>
              <a:spcAft>
                <a:spcPts val="1200"/>
              </a:spcAft>
            </a:pPr>
            <a:endParaRPr lang="en-US" sz="30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3962400"/>
            <a:ext cx="1647800" cy="1450064"/>
          </a:xfrm>
          <a:prstGeom prst="rect">
            <a:avLst/>
          </a:prstGeom>
        </p:spPr>
      </p:pic>
    </p:spTree>
    <p:extLst>
      <p:ext uri="{BB962C8B-B14F-4D97-AF65-F5344CB8AC3E}">
        <p14:creationId xmlns:p14="http://schemas.microsoft.com/office/powerpoint/2010/main" val="2016664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7010400" cy="1036638"/>
          </a:xfrm>
        </p:spPr>
        <p:txBody>
          <a:bodyPr/>
          <a:lstStyle/>
          <a:p>
            <a:r>
              <a:rPr lang="en-US" dirty="0" smtClean="0"/>
              <a:t>Accident/Incident Reporting</a:t>
            </a:r>
            <a:endParaRPr lang="en-US" dirty="0"/>
          </a:p>
        </p:txBody>
      </p:sp>
      <p:sp>
        <p:nvSpPr>
          <p:cNvPr id="3" name="Content Placeholder 2"/>
          <p:cNvSpPr>
            <a:spLocks noGrp="1"/>
          </p:cNvSpPr>
          <p:nvPr>
            <p:ph idx="1"/>
          </p:nvPr>
        </p:nvSpPr>
        <p:spPr>
          <a:xfrm>
            <a:off x="1905000" y="1431989"/>
            <a:ext cx="6858000" cy="4419600"/>
          </a:xfrm>
        </p:spPr>
        <p:txBody>
          <a:bodyPr>
            <a:normAutofit fontScale="85000" lnSpcReduction="20000"/>
          </a:bodyPr>
          <a:lstStyle/>
          <a:p>
            <a:r>
              <a:rPr lang="en-US" dirty="0"/>
              <a:t>For any incident resulting in a serious or life threatening injury to an employee, call 911 for emergency medical care. </a:t>
            </a:r>
            <a:endParaRPr lang="en-US" dirty="0" smtClean="0"/>
          </a:p>
          <a:p>
            <a:r>
              <a:rPr lang="en-US" dirty="0" smtClean="0"/>
              <a:t>In </a:t>
            </a:r>
            <a:r>
              <a:rPr lang="en-US" dirty="0"/>
              <a:t>the event of a workplace accident causing injury, the injured employee and his/her supervisor should follow this procedure: </a:t>
            </a:r>
            <a:endParaRPr lang="en-US" dirty="0" smtClean="0"/>
          </a:p>
          <a:p>
            <a:pPr lvl="1"/>
            <a:r>
              <a:rPr lang="en-US" dirty="0" smtClean="0"/>
              <a:t>The </a:t>
            </a:r>
            <a:r>
              <a:rPr lang="en-US" dirty="0"/>
              <a:t>injured employee, if </a:t>
            </a:r>
            <a:endParaRPr lang="en-US" dirty="0" smtClean="0"/>
          </a:p>
          <a:p>
            <a:pPr marL="796925" lvl="1" indent="0">
              <a:spcBef>
                <a:spcPts val="0"/>
              </a:spcBef>
              <a:buNone/>
            </a:pPr>
            <a:r>
              <a:rPr lang="en-US" dirty="0" smtClean="0"/>
              <a:t>possible</a:t>
            </a:r>
            <a:r>
              <a:rPr lang="en-US" dirty="0"/>
              <a:t>, must promptly </a:t>
            </a:r>
            <a:endParaRPr lang="en-US" dirty="0" smtClean="0"/>
          </a:p>
          <a:p>
            <a:pPr marL="796925" lvl="1" indent="0">
              <a:spcBef>
                <a:spcPts val="0"/>
              </a:spcBef>
              <a:buNone/>
            </a:pPr>
            <a:r>
              <a:rPr lang="en-US" dirty="0" smtClean="0"/>
              <a:t>notify </a:t>
            </a:r>
            <a:r>
              <a:rPr lang="en-US" dirty="0"/>
              <a:t>his/her supervisor </a:t>
            </a:r>
            <a:endParaRPr lang="en-US" dirty="0" smtClean="0"/>
          </a:p>
          <a:p>
            <a:pPr marL="796925" lvl="1" indent="0">
              <a:spcBef>
                <a:spcPts val="0"/>
              </a:spcBef>
              <a:buNone/>
            </a:pPr>
            <a:r>
              <a:rPr lang="en-US" dirty="0" smtClean="0"/>
              <a:t>of </a:t>
            </a:r>
            <a:r>
              <a:rPr lang="en-US" dirty="0"/>
              <a:t>the injury. If the injured </a:t>
            </a:r>
            <a:endParaRPr lang="en-US" dirty="0" smtClean="0"/>
          </a:p>
          <a:p>
            <a:pPr marL="796925" lvl="1" indent="0">
              <a:spcBef>
                <a:spcPts val="0"/>
              </a:spcBef>
              <a:buNone/>
            </a:pPr>
            <a:r>
              <a:rPr lang="en-US" dirty="0" smtClean="0"/>
              <a:t>employee </a:t>
            </a:r>
            <a:r>
              <a:rPr lang="en-US" dirty="0"/>
              <a:t>is unable to do </a:t>
            </a:r>
            <a:endParaRPr lang="en-US" dirty="0" smtClean="0"/>
          </a:p>
          <a:p>
            <a:pPr marL="796925" lvl="1" indent="0">
              <a:spcBef>
                <a:spcPts val="0"/>
              </a:spcBef>
              <a:buNone/>
            </a:pPr>
            <a:r>
              <a:rPr lang="en-US" dirty="0" smtClean="0"/>
              <a:t>so</a:t>
            </a:r>
            <a:r>
              <a:rPr lang="en-US" dirty="0"/>
              <a:t>, a co-worker should </a:t>
            </a:r>
            <a:endParaRPr lang="en-US" dirty="0" smtClean="0"/>
          </a:p>
          <a:p>
            <a:pPr marL="796925" lvl="1" indent="0">
              <a:spcBef>
                <a:spcPts val="0"/>
              </a:spcBef>
              <a:buNone/>
            </a:pPr>
            <a:r>
              <a:rPr lang="en-US" dirty="0" smtClean="0"/>
              <a:t>contact </a:t>
            </a:r>
            <a:r>
              <a:rPr lang="en-US" dirty="0"/>
              <a:t>the injured </a:t>
            </a:r>
            <a:endParaRPr lang="en-US" dirty="0" smtClean="0"/>
          </a:p>
          <a:p>
            <a:pPr marL="796925" lvl="1" indent="0">
              <a:spcBef>
                <a:spcPts val="0"/>
              </a:spcBef>
              <a:buNone/>
            </a:pPr>
            <a:r>
              <a:rPr lang="en-US" dirty="0" smtClean="0"/>
              <a:t>employee's supervisor</a:t>
            </a:r>
            <a:r>
              <a:rPr lang="en-US" dirty="0"/>
              <a:t>. </a:t>
            </a:r>
          </a:p>
        </p:txBody>
      </p:sp>
      <p:pic>
        <p:nvPicPr>
          <p:cNvPr id="5" name="Picture 2" descr="Image result for accident repor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810000"/>
            <a:ext cx="2575034"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2579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7086600" cy="1036638"/>
          </a:xfrm>
        </p:spPr>
        <p:txBody>
          <a:bodyPr/>
          <a:lstStyle/>
          <a:p>
            <a:r>
              <a:rPr lang="en-US" dirty="0"/>
              <a:t>Accident/Incident Reporting</a:t>
            </a:r>
          </a:p>
        </p:txBody>
      </p:sp>
      <p:sp>
        <p:nvSpPr>
          <p:cNvPr id="3" name="Content Placeholder 2"/>
          <p:cNvSpPr>
            <a:spLocks noGrp="1"/>
          </p:cNvSpPr>
          <p:nvPr>
            <p:ph idx="1"/>
          </p:nvPr>
        </p:nvSpPr>
        <p:spPr>
          <a:xfrm>
            <a:off x="1828800" y="1371600"/>
            <a:ext cx="6858000" cy="4419600"/>
          </a:xfrm>
        </p:spPr>
        <p:txBody>
          <a:bodyPr>
            <a:normAutofit lnSpcReduction="10000"/>
          </a:bodyPr>
          <a:lstStyle/>
          <a:p>
            <a:r>
              <a:rPr lang="en-US" dirty="0" smtClean="0"/>
              <a:t>Seeking Medical Attention</a:t>
            </a:r>
          </a:p>
          <a:p>
            <a:pPr lvl="1"/>
            <a:r>
              <a:rPr lang="en-US" dirty="0"/>
              <a:t>If the injured employee needs immediate medical attention, the supervisor, or designee in his/her absence, should call 911 and request emergency medical care. </a:t>
            </a:r>
            <a:endParaRPr lang="en-US" dirty="0" smtClean="0"/>
          </a:p>
          <a:p>
            <a:pPr lvl="1"/>
            <a:r>
              <a:rPr lang="en-US" dirty="0"/>
              <a:t>If the injury does not warrant immediate care, but medical treatment or evaluation is deemed warranted, the supervisor or designee should arrange transportation via a university vehicle to the designated medical facility. </a:t>
            </a:r>
          </a:p>
        </p:txBody>
      </p:sp>
    </p:spTree>
    <p:extLst>
      <p:ext uri="{BB962C8B-B14F-4D97-AF65-F5344CB8AC3E}">
        <p14:creationId xmlns:p14="http://schemas.microsoft.com/office/powerpoint/2010/main" val="26424951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7010400" cy="1036638"/>
          </a:xfrm>
        </p:spPr>
        <p:txBody>
          <a:bodyPr/>
          <a:lstStyle/>
          <a:p>
            <a:r>
              <a:rPr lang="en-US" dirty="0"/>
              <a:t>Accident/Incident Reporting</a:t>
            </a:r>
          </a:p>
        </p:txBody>
      </p:sp>
      <p:sp>
        <p:nvSpPr>
          <p:cNvPr id="3" name="Content Placeholder 2"/>
          <p:cNvSpPr>
            <a:spLocks noGrp="1"/>
          </p:cNvSpPr>
          <p:nvPr>
            <p:ph idx="1"/>
          </p:nvPr>
        </p:nvSpPr>
        <p:spPr>
          <a:xfrm>
            <a:off x="1828800" y="1413325"/>
            <a:ext cx="6858000" cy="4419600"/>
          </a:xfrm>
        </p:spPr>
        <p:txBody>
          <a:bodyPr>
            <a:normAutofit fontScale="77500" lnSpcReduction="20000"/>
          </a:bodyPr>
          <a:lstStyle/>
          <a:p>
            <a:r>
              <a:rPr lang="en-US" dirty="0" smtClean="0"/>
              <a:t>Investigate</a:t>
            </a:r>
          </a:p>
          <a:p>
            <a:pPr lvl="1"/>
            <a:r>
              <a:rPr lang="en-US" dirty="0"/>
              <a:t>Immediately after ensuring medical attention, the supervisor should initiate an accident investigation to focus on the cause(s) of the accident and subsequent corrective actions. </a:t>
            </a:r>
            <a:endParaRPr lang="en-US" dirty="0" smtClean="0"/>
          </a:p>
          <a:p>
            <a:pPr lvl="1"/>
            <a:r>
              <a:rPr lang="en-US" dirty="0" smtClean="0"/>
              <a:t>Assistance </a:t>
            </a:r>
            <a:r>
              <a:rPr lang="en-US" dirty="0"/>
              <a:t>with investigations shall be available from EHS if necessary. </a:t>
            </a:r>
            <a:endParaRPr lang="en-US" dirty="0" smtClean="0"/>
          </a:p>
          <a:p>
            <a:r>
              <a:rPr lang="en-US" dirty="0" smtClean="0"/>
              <a:t>Report</a:t>
            </a:r>
          </a:p>
          <a:p>
            <a:pPr lvl="1"/>
            <a:r>
              <a:rPr lang="en-US" dirty="0"/>
              <a:t>After completing the investigation, the supervisor shall complete and submit the "Online Injury/Illness Log" and associated Workers Compensation </a:t>
            </a:r>
            <a:r>
              <a:rPr lang="en-US" dirty="0" smtClean="0"/>
              <a:t>forms.</a:t>
            </a:r>
          </a:p>
          <a:p>
            <a:pPr lvl="1"/>
            <a:r>
              <a:rPr lang="en-US" dirty="0"/>
              <a:t>If there is a witness to the accident, he/she should complete the proper forms supplied by the Supervisor. </a:t>
            </a:r>
            <a:endParaRPr lang="en-US" dirty="0" smtClean="0"/>
          </a:p>
          <a:p>
            <a:pPr marL="457200" lvl="1" indent="0">
              <a:buNone/>
            </a:pPr>
            <a:endParaRPr lang="en-US" dirty="0"/>
          </a:p>
          <a:p>
            <a:pPr marL="457200" lvl="1" indent="0" algn="ctr">
              <a:buNone/>
            </a:pPr>
            <a:r>
              <a:rPr lang="en-US" dirty="0" smtClean="0">
                <a:hlinkClick r:id="rId2"/>
              </a:rPr>
              <a:t>Accident Reporting for Work Related Injuries/Illness</a:t>
            </a:r>
            <a:endParaRPr lang="en-US" dirty="0"/>
          </a:p>
        </p:txBody>
      </p:sp>
    </p:spTree>
    <p:extLst>
      <p:ext uri="{BB962C8B-B14F-4D97-AF65-F5344CB8AC3E}">
        <p14:creationId xmlns:p14="http://schemas.microsoft.com/office/powerpoint/2010/main" val="8413576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Completed</a:t>
            </a:r>
            <a:endParaRPr lang="en-US" dirty="0"/>
          </a:p>
        </p:txBody>
      </p:sp>
      <p:sp>
        <p:nvSpPr>
          <p:cNvPr id="3" name="Content Placeholder 2"/>
          <p:cNvSpPr>
            <a:spLocks noGrp="1"/>
          </p:cNvSpPr>
          <p:nvPr>
            <p:ph idx="1"/>
          </p:nvPr>
        </p:nvSpPr>
        <p:spPr>
          <a:xfrm>
            <a:off x="1828800" y="1219200"/>
            <a:ext cx="6858000" cy="4419600"/>
          </a:xfrm>
        </p:spPr>
        <p:txBody>
          <a:bodyPr>
            <a:normAutofit fontScale="92500" lnSpcReduction="20000"/>
          </a:bodyPr>
          <a:lstStyle/>
          <a:p>
            <a:pPr>
              <a:lnSpc>
                <a:spcPct val="120000"/>
              </a:lnSpc>
              <a:spcAft>
                <a:spcPts val="1800"/>
              </a:spcAft>
            </a:pPr>
            <a:r>
              <a:rPr lang="en-US" dirty="0"/>
              <a:t>You have now completed the </a:t>
            </a:r>
            <a:r>
              <a:rPr lang="en-US" u="sng" dirty="0"/>
              <a:t>General Lab Safety Training</a:t>
            </a:r>
            <a:r>
              <a:rPr lang="en-US" dirty="0"/>
              <a:t> presentation.  If you have any questions please take the time to ask your supervisor or call EHS. By signing the training form, you are stating that you have completed the training and that you understand the content within the training. Please fill out the Certificate of Completion &amp; turn it into your immediate supervisor.</a:t>
            </a:r>
          </a:p>
          <a:p>
            <a:endParaRPr lang="en-US" dirty="0"/>
          </a:p>
        </p:txBody>
      </p:sp>
    </p:spTree>
    <p:extLst>
      <p:ext uri="{BB962C8B-B14F-4D97-AF65-F5344CB8AC3E}">
        <p14:creationId xmlns:p14="http://schemas.microsoft.com/office/powerpoint/2010/main" val="39842724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Box 11"/>
          <p:cNvSpPr txBox="1">
            <a:spLocks noChangeArrowheads="1"/>
          </p:cNvSpPr>
          <p:nvPr/>
        </p:nvSpPr>
        <p:spPr bwMode="auto">
          <a:xfrm>
            <a:off x="636269" y="1986027"/>
            <a:ext cx="7871460" cy="298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1000"/>
              </a:spcBef>
              <a:spcAft>
                <a:spcPts val="1000"/>
              </a:spcAft>
            </a:pPr>
            <a:r>
              <a:rPr lang="en-US" sz="2200" cap="all" dirty="0">
                <a:solidFill>
                  <a:srgbClr val="0D0D0D"/>
                </a:solidFill>
                <a:effectLst/>
                <a:latin typeface="Georgia" panose="02040502050405020303" pitchFamily="18" charset="0"/>
                <a:ea typeface="Times New Roman" panose="02020603050405020304" pitchFamily="18" charset="0"/>
                <a:cs typeface="Times New Roman" panose="02020603050405020304" pitchFamily="18" charset="0"/>
              </a:rPr>
              <a:t>this is to certify </a:t>
            </a:r>
            <a:r>
              <a:rPr lang="en-US" sz="2200" cap="all" dirty="0" smtClean="0">
                <a:solidFill>
                  <a:srgbClr val="0D0D0D"/>
                </a:solidFill>
                <a:effectLst/>
                <a:latin typeface="Georgia" panose="02040502050405020303" pitchFamily="18" charset="0"/>
                <a:ea typeface="Times New Roman" panose="02020603050405020304" pitchFamily="18" charset="0"/>
                <a:cs typeface="Times New Roman" panose="02020603050405020304" pitchFamily="18" charset="0"/>
              </a:rPr>
              <a:t>that</a:t>
            </a:r>
          </a:p>
          <a:p>
            <a:pPr marL="0" marR="0" algn="ctr">
              <a:spcBef>
                <a:spcPts val="3000"/>
              </a:spcBef>
              <a:spcAft>
                <a:spcPts val="1000"/>
              </a:spcAft>
            </a:pPr>
            <a:r>
              <a:rPr lang="en-US" b="1" cap="all" dirty="0" smtClean="0">
                <a:solidFill>
                  <a:srgbClr val="0D0D0D"/>
                </a:solidFill>
                <a:effectLst/>
                <a:latin typeface="Georgia" panose="02040502050405020303" pitchFamily="18" charset="0"/>
                <a:ea typeface="Times New Roman" panose="02020603050405020304" pitchFamily="18" charset="0"/>
                <a:cs typeface="Times New Roman" panose="02020603050405020304" pitchFamily="18" charset="0"/>
              </a:rPr>
              <a:t>__________________________</a:t>
            </a:r>
            <a:endParaRPr lang="en-US" b="1" cap="all" dirty="0">
              <a:solidFill>
                <a:srgbClr val="0D0D0D"/>
              </a:solidFill>
              <a:effectLst/>
              <a:latin typeface="Georgia" panose="02040502050405020303" pitchFamily="18" charset="0"/>
              <a:ea typeface="Times New Roman" panose="02020603050405020304" pitchFamily="18" charset="0"/>
              <a:cs typeface="Times New Roman" panose="02020603050405020304" pitchFamily="18" charset="0"/>
            </a:endParaRPr>
          </a:p>
          <a:p>
            <a:pPr marL="0" marR="0" algn="ctr">
              <a:spcBef>
                <a:spcPts val="1000"/>
              </a:spcBef>
              <a:spcAft>
                <a:spcPts val="1000"/>
              </a:spcAft>
            </a:pPr>
            <a:r>
              <a:rPr lang="en-US" sz="2200" dirty="0">
                <a:effectLst/>
                <a:latin typeface="Georgia" panose="02040502050405020303" pitchFamily="18" charset="0"/>
                <a:ea typeface="Times New Roman" panose="02020603050405020304" pitchFamily="18" charset="0"/>
                <a:cs typeface="Times New Roman" panose="02020603050405020304" pitchFamily="18" charset="0"/>
              </a:rPr>
              <a:t>has completed the General Laboratory Safety Training. </a:t>
            </a:r>
            <a:endParaRPr lang="en-US" sz="1400" dirty="0">
              <a:effectLst/>
              <a:latin typeface="Georgia" panose="02040502050405020303" pitchFamily="18" charset="0"/>
              <a:ea typeface="Times New Roman" panose="02020603050405020304" pitchFamily="18" charset="0"/>
              <a:cs typeface="Times New Roman" panose="02020603050405020304" pitchFamily="18" charset="0"/>
            </a:endParaRPr>
          </a:p>
          <a:p>
            <a:pPr marL="0" marR="0" algn="ctr">
              <a:spcBef>
                <a:spcPts val="2400"/>
              </a:spcBef>
              <a:spcAft>
                <a:spcPts val="1000"/>
              </a:spcAft>
            </a:pPr>
            <a:r>
              <a:rPr lang="en-US" sz="2200" dirty="0">
                <a:solidFill>
                  <a:srgbClr val="0D0D0D"/>
                </a:solidFill>
                <a:effectLst/>
                <a:latin typeface="Georgia" panose="02040502050405020303" pitchFamily="18" charset="0"/>
                <a:ea typeface="Times New Roman" panose="02020603050405020304" pitchFamily="18" charset="0"/>
                <a:cs typeface="Times New Roman" panose="02020603050405020304" pitchFamily="18" charset="0"/>
              </a:rPr>
              <a:t>On the ___ day of __________, 20__</a:t>
            </a:r>
            <a:endParaRPr lang="en-US" sz="1400" dirty="0">
              <a:solidFill>
                <a:srgbClr val="0D0D0D"/>
              </a:solidFill>
              <a:effectLst/>
              <a:latin typeface="Georgia" panose="02040502050405020303" pitchFamily="18" charset="0"/>
              <a:ea typeface="Times New Roman" panose="02020603050405020304" pitchFamily="18" charset="0"/>
              <a:cs typeface="Times New Roman" panose="02020603050405020304" pitchFamily="18" charset="0"/>
            </a:endParaRPr>
          </a:p>
        </p:txBody>
      </p:sp>
      <p:sp>
        <p:nvSpPr>
          <p:cNvPr id="12" name="Text Box 22"/>
          <p:cNvSpPr txBox="1">
            <a:spLocks noChangeArrowheads="1"/>
          </p:cNvSpPr>
          <p:nvPr/>
        </p:nvSpPr>
        <p:spPr bwMode="auto">
          <a:xfrm>
            <a:off x="319889" y="5376164"/>
            <a:ext cx="4032250" cy="26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spcBef>
                <a:spcPts val="0"/>
              </a:spcBef>
              <a:spcAft>
                <a:spcPts val="0"/>
              </a:spcAft>
            </a:pPr>
            <a:r>
              <a:rPr lang="en-US" sz="1200">
                <a:solidFill>
                  <a:srgbClr val="0D0D0D"/>
                </a:solidFill>
                <a:effectLst/>
                <a:latin typeface="Georgia" panose="02040502050405020303" pitchFamily="18" charset="0"/>
                <a:ea typeface="Times New Roman" panose="02020603050405020304" pitchFamily="18" charset="0"/>
                <a:cs typeface="Times New Roman" panose="02020603050405020304" pitchFamily="18" charset="0"/>
              </a:rPr>
              <a:t>Signature of Lab Worker</a:t>
            </a:r>
            <a:endParaRPr lang="en-US" sz="1000">
              <a:solidFill>
                <a:srgbClr val="0D0D0D"/>
              </a:solidFill>
              <a:effectLst/>
              <a:latin typeface="Georgia" panose="02040502050405020303" pitchFamily="18" charset="0"/>
              <a:ea typeface="Times New Roman" panose="02020603050405020304" pitchFamily="18" charset="0"/>
              <a:cs typeface="Times New Roman" panose="02020603050405020304" pitchFamily="18" charset="0"/>
            </a:endParaRPr>
          </a:p>
        </p:txBody>
      </p:sp>
      <p:cxnSp>
        <p:nvCxnSpPr>
          <p:cNvPr id="13" name="AutoShape 25"/>
          <p:cNvCxnSpPr>
            <a:cxnSpLocks noChangeShapeType="1"/>
          </p:cNvCxnSpPr>
          <p:nvPr/>
        </p:nvCxnSpPr>
        <p:spPr bwMode="auto">
          <a:xfrm>
            <a:off x="349734" y="5336159"/>
            <a:ext cx="4037330" cy="635"/>
          </a:xfrm>
          <a:prstGeom prst="straightConnector1">
            <a:avLst/>
          </a:prstGeom>
          <a:noFill/>
          <a:ln w="9525">
            <a:solidFill>
              <a:srgbClr val="000000"/>
            </a:solidFill>
            <a:round/>
            <a:headEnd type="none" w="med" len="med"/>
            <a:tailEnd type="none" w="med" len="med"/>
          </a:ln>
          <a:extLst>
            <a:ext uri="{909E8E84-426E-40DD-AFC4-6F175D3DCCD1}">
              <a14:hiddenFill xmlns:a14="http://schemas.microsoft.com/office/drawing/2010/main">
                <a:noFill/>
              </a14:hiddenFill>
            </a:ext>
          </a:extLst>
        </p:spPr>
      </p:cxnSp>
      <p:sp>
        <p:nvSpPr>
          <p:cNvPr id="14" name="Text Box 22"/>
          <p:cNvSpPr txBox="1">
            <a:spLocks noChangeArrowheads="1"/>
          </p:cNvSpPr>
          <p:nvPr/>
        </p:nvSpPr>
        <p:spPr bwMode="auto">
          <a:xfrm>
            <a:off x="183270" y="6170804"/>
            <a:ext cx="4032250" cy="26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spcBef>
                <a:spcPts val="0"/>
              </a:spcBef>
              <a:spcAft>
                <a:spcPts val="0"/>
              </a:spcAft>
            </a:pPr>
            <a:r>
              <a:rPr lang="en-US" sz="1200">
                <a:solidFill>
                  <a:srgbClr val="0D0D0D"/>
                </a:solidFill>
                <a:effectLst/>
                <a:latin typeface="Georgia" panose="02040502050405020303" pitchFamily="18" charset="0"/>
                <a:ea typeface="Times New Roman" panose="02020603050405020304" pitchFamily="18" charset="0"/>
                <a:cs typeface="Times New Roman" panose="02020603050405020304" pitchFamily="18" charset="0"/>
              </a:rPr>
              <a:t>Signature of Supervisor</a:t>
            </a:r>
            <a:endParaRPr lang="en-US" sz="1000">
              <a:solidFill>
                <a:srgbClr val="0D0D0D"/>
              </a:solidFill>
              <a:effectLst/>
              <a:latin typeface="Georgia" panose="02040502050405020303" pitchFamily="18" charset="0"/>
              <a:ea typeface="Times New Roman" panose="02020603050405020304" pitchFamily="18" charset="0"/>
              <a:cs typeface="Times New Roman" panose="02020603050405020304" pitchFamily="18" charset="0"/>
            </a:endParaRPr>
          </a:p>
        </p:txBody>
      </p:sp>
      <p:cxnSp>
        <p:nvCxnSpPr>
          <p:cNvPr id="15" name="AutoShape 25"/>
          <p:cNvCxnSpPr>
            <a:cxnSpLocks noChangeShapeType="1"/>
          </p:cNvCxnSpPr>
          <p:nvPr/>
        </p:nvCxnSpPr>
        <p:spPr bwMode="auto">
          <a:xfrm>
            <a:off x="321065" y="6134609"/>
            <a:ext cx="4037330" cy="635"/>
          </a:xfrm>
          <a:prstGeom prst="straightConnector1">
            <a:avLst/>
          </a:prstGeom>
          <a:noFill/>
          <a:ln w="9525">
            <a:solidFill>
              <a:srgbClr val="000000"/>
            </a:solidFill>
            <a:round/>
            <a:headEnd type="none" w="med" len="med"/>
            <a:tailEnd type="none" w="med" len="med"/>
          </a:ln>
          <a:extLst>
            <a:ext uri="{909E8E84-426E-40DD-AFC4-6F175D3DCCD1}">
              <a14:hiddenFill xmlns:a14="http://schemas.microsoft.com/office/drawing/2010/main">
                <a:noFill/>
              </a14:hiddenFill>
            </a:ext>
          </a:extLst>
        </p:spPr>
      </p:cxnSp>
      <p:pic>
        <p:nvPicPr>
          <p:cNvPr id="16" name="Picture 15"/>
          <p:cNvPicPr/>
          <p:nvPr/>
        </p:nvPicPr>
        <p:blipFill>
          <a:blip r:embed="rId2">
            <a:extLst>
              <a:ext uri="{28A0092B-C50C-407E-A947-70E740481C1C}">
                <a14:useLocalDpi xmlns:a14="http://schemas.microsoft.com/office/drawing/2010/main" val="0"/>
              </a:ext>
            </a:extLst>
          </a:blip>
          <a:stretch>
            <a:fillRect/>
          </a:stretch>
        </p:blipFill>
        <p:spPr>
          <a:xfrm>
            <a:off x="5246052" y="5242516"/>
            <a:ext cx="3508375" cy="896620"/>
          </a:xfrm>
          <a:prstGeom prst="rect">
            <a:avLst/>
          </a:prstGeom>
        </p:spPr>
      </p:pic>
      <p:sp>
        <p:nvSpPr>
          <p:cNvPr id="17" name="Text Box 17"/>
          <p:cNvSpPr txBox="1">
            <a:spLocks noChangeArrowheads="1"/>
          </p:cNvSpPr>
          <p:nvPr/>
        </p:nvSpPr>
        <p:spPr bwMode="auto">
          <a:xfrm>
            <a:off x="389572" y="193548"/>
            <a:ext cx="8364855" cy="156966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spAutoFit/>
          </a:bodyPr>
          <a:lstStyle/>
          <a:p>
            <a:pPr marL="0" marR="0" algn="ctr">
              <a:spcBef>
                <a:spcPts val="0"/>
              </a:spcBef>
              <a:spcAft>
                <a:spcPts val="0"/>
              </a:spcAft>
            </a:pPr>
            <a:r>
              <a:rPr lang="en-US" sz="4800" b="1" kern="0" cap="all">
                <a:effectLst/>
                <a:latin typeface="Georgia" panose="02040502050405020303" pitchFamily="18" charset="0"/>
              </a:rPr>
              <a:t>Certificate of Completion</a:t>
            </a:r>
            <a:endParaRPr lang="en-US" sz="2600" b="1" kern="0" cap="all">
              <a:effectLst/>
              <a:latin typeface="Georgia" panose="02040502050405020303" pitchFamily="18" charset="0"/>
            </a:endParaRPr>
          </a:p>
        </p:txBody>
      </p:sp>
    </p:spTree>
    <p:extLst>
      <p:ext uri="{BB962C8B-B14F-4D97-AF65-F5344CB8AC3E}">
        <p14:creationId xmlns:p14="http://schemas.microsoft.com/office/powerpoint/2010/main" val="2730933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Agency Information</a:t>
            </a:r>
          </a:p>
        </p:txBody>
      </p:sp>
      <p:sp>
        <p:nvSpPr>
          <p:cNvPr id="3" name="Content Placeholder 2"/>
          <p:cNvSpPr>
            <a:spLocks noGrp="1"/>
          </p:cNvSpPr>
          <p:nvPr>
            <p:ph idx="1"/>
          </p:nvPr>
        </p:nvSpPr>
        <p:spPr/>
        <p:txBody>
          <a:bodyPr/>
          <a:lstStyle/>
          <a:p>
            <a:pPr lvl="1"/>
            <a:r>
              <a:rPr lang="en-US" dirty="0"/>
              <a:t>Centers for Disease Control and Prevention (CDC</a:t>
            </a:r>
            <a:r>
              <a:rPr lang="en-US" dirty="0" smtClean="0"/>
              <a:t>)</a:t>
            </a:r>
          </a:p>
          <a:p>
            <a:pPr marL="2055813" lvl="2"/>
            <a:r>
              <a:rPr lang="en-US" dirty="0"/>
              <a:t>In charge of laboratories that use or contain infectious agents.  They are focused on protecting personnel and the laboratory environmental from exposure to infectious agents.  They are also aiming at preventative measures by adhering to strict containment. </a:t>
            </a:r>
          </a:p>
          <a:p>
            <a:pPr lvl="2"/>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743200"/>
            <a:ext cx="2133600" cy="2133600"/>
          </a:xfrm>
          <a:prstGeom prst="rect">
            <a:avLst/>
          </a:prstGeom>
        </p:spPr>
      </p:pic>
    </p:spTree>
    <p:extLst>
      <p:ext uri="{BB962C8B-B14F-4D97-AF65-F5344CB8AC3E}">
        <p14:creationId xmlns:p14="http://schemas.microsoft.com/office/powerpoint/2010/main" val="3583031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Agency Information</a:t>
            </a:r>
          </a:p>
        </p:txBody>
      </p:sp>
      <p:sp>
        <p:nvSpPr>
          <p:cNvPr id="3" name="Content Placeholder 2"/>
          <p:cNvSpPr>
            <a:spLocks noGrp="1"/>
          </p:cNvSpPr>
          <p:nvPr>
            <p:ph idx="1"/>
          </p:nvPr>
        </p:nvSpPr>
        <p:spPr/>
        <p:txBody>
          <a:bodyPr/>
          <a:lstStyle/>
          <a:p>
            <a:pPr lvl="1"/>
            <a:r>
              <a:rPr lang="en-US" dirty="0" smtClean="0">
                <a:hlinkClick r:id="rId2"/>
              </a:rPr>
              <a:t>Illinois Department of Labor (IDOL)</a:t>
            </a:r>
            <a:endParaRPr lang="en-US" dirty="0"/>
          </a:p>
          <a:p>
            <a:pPr marL="2055813" lvl="2"/>
            <a:r>
              <a:rPr lang="en-US" dirty="0" smtClean="0"/>
              <a:t>IDOL </a:t>
            </a:r>
            <a:r>
              <a:rPr lang="en-US" dirty="0"/>
              <a:t>primarily monitors Hazardous Materials, Hazard Communication, </a:t>
            </a:r>
            <a:r>
              <a:rPr lang="en-US" dirty="0" err="1"/>
              <a:t>Bloodborne</a:t>
            </a:r>
            <a:r>
              <a:rPr lang="en-US" dirty="0"/>
              <a:t> Pathogens, and Occupational Exposure to Hazardous Chemicals in Laboratories at ISU. </a:t>
            </a:r>
            <a:r>
              <a:rPr lang="en-US" dirty="0" smtClean="0"/>
              <a:t>OSHA </a:t>
            </a:r>
            <a:r>
              <a:rPr lang="en-US" dirty="0"/>
              <a:t>is in charge of monitoring work conditions and eliminating physical and health hazards at the work place.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590800"/>
            <a:ext cx="1676400" cy="1709928"/>
          </a:xfrm>
          <a:prstGeom prst="rect">
            <a:avLst/>
          </a:prstGeom>
        </p:spPr>
      </p:pic>
    </p:spTree>
    <p:extLst>
      <p:ext uri="{BB962C8B-B14F-4D97-AF65-F5344CB8AC3E}">
        <p14:creationId xmlns:p14="http://schemas.microsoft.com/office/powerpoint/2010/main" val="1040133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Agency Information</a:t>
            </a:r>
          </a:p>
        </p:txBody>
      </p:sp>
      <p:sp>
        <p:nvSpPr>
          <p:cNvPr id="3" name="Content Placeholder 2"/>
          <p:cNvSpPr>
            <a:spLocks noGrp="1"/>
          </p:cNvSpPr>
          <p:nvPr>
            <p:ph idx="1"/>
          </p:nvPr>
        </p:nvSpPr>
        <p:spPr/>
        <p:txBody>
          <a:bodyPr/>
          <a:lstStyle/>
          <a:p>
            <a:pPr lvl="1"/>
            <a:r>
              <a:rPr lang="en-US" dirty="0">
                <a:hlinkClick r:id="rId2"/>
              </a:rPr>
              <a:t>Environmental Protection Agency (EPA</a:t>
            </a:r>
            <a:r>
              <a:rPr lang="en-US" dirty="0" smtClean="0">
                <a:hlinkClick r:id="rId2"/>
              </a:rPr>
              <a:t>)</a:t>
            </a:r>
            <a:endParaRPr lang="en-US" dirty="0" smtClean="0"/>
          </a:p>
          <a:p>
            <a:pPr marL="2055813" lvl="2"/>
            <a:r>
              <a:rPr lang="en-US" dirty="0"/>
              <a:t>The EPA is in charge of the wastes that ISU generates and stores. </a:t>
            </a:r>
            <a:r>
              <a:rPr lang="en-US" dirty="0" smtClean="0"/>
              <a:t>Many </a:t>
            </a:r>
            <a:r>
              <a:rPr lang="en-US" dirty="0"/>
              <a:t>hazardous wastes are used in research laboratories and they pose a threat to humans, animals, plants, and the environment. </a:t>
            </a:r>
            <a:r>
              <a:rPr lang="en-US" dirty="0" smtClean="0"/>
              <a:t>There </a:t>
            </a:r>
            <a:r>
              <a:rPr lang="en-US" dirty="0"/>
              <a:t>are also biohazardous wastes that are regulated and must be properly decontaminated and disposed of.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667000"/>
            <a:ext cx="1981200" cy="1735531"/>
          </a:xfrm>
          <a:prstGeom prst="rect">
            <a:avLst/>
          </a:prstGeom>
        </p:spPr>
      </p:pic>
    </p:spTree>
    <p:extLst>
      <p:ext uri="{BB962C8B-B14F-4D97-AF65-F5344CB8AC3E}">
        <p14:creationId xmlns:p14="http://schemas.microsoft.com/office/powerpoint/2010/main" val="384557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ISURed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1702</TotalTime>
  <Words>3720</Words>
  <Application>Microsoft Office PowerPoint</Application>
  <PresentationFormat>On-screen Show (4:3)</PresentationFormat>
  <Paragraphs>288</Paragraphs>
  <Slides>64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Arial Bold</vt:lpstr>
      <vt:lpstr>Calibri</vt:lpstr>
      <vt:lpstr>Georgia</vt:lpstr>
      <vt:lpstr>Times New Roman</vt:lpstr>
      <vt:lpstr>ISURedWhite</vt:lpstr>
      <vt:lpstr>PowerPoint Presentation</vt:lpstr>
      <vt:lpstr>Laboratory Safety Training</vt:lpstr>
      <vt:lpstr>Laboratory Safety Training</vt:lpstr>
      <vt:lpstr>Introduction</vt:lpstr>
      <vt:lpstr>Introduction</vt:lpstr>
      <vt:lpstr>Agency Information</vt:lpstr>
      <vt:lpstr>Agency Information</vt:lpstr>
      <vt:lpstr>Agency Information</vt:lpstr>
      <vt:lpstr>Agency Information</vt:lpstr>
      <vt:lpstr>Agency Information</vt:lpstr>
      <vt:lpstr>General safety information</vt:lpstr>
      <vt:lpstr>Chemical Hygiene Plan</vt:lpstr>
      <vt:lpstr>Chemical Hygiene</vt:lpstr>
      <vt:lpstr>Personnel Responsibilities</vt:lpstr>
      <vt:lpstr>Personnel Responsibilities</vt:lpstr>
      <vt:lpstr>Personnel Responsibilities</vt:lpstr>
      <vt:lpstr>Personnel Responsibilities</vt:lpstr>
      <vt:lpstr>Personnel Responsibilities</vt:lpstr>
      <vt:lpstr>Standard Operating Procedures (SOPs)</vt:lpstr>
      <vt:lpstr>Standard Operating Procedures (SOPs)</vt:lpstr>
      <vt:lpstr>Standard Operating Procedures (SOPs)</vt:lpstr>
      <vt:lpstr>Hazard Identification  (SDS &amp; GHS-Labeling)</vt:lpstr>
      <vt:lpstr>Hazard identification  (SDS &amp; GHS-Labeling)</vt:lpstr>
      <vt:lpstr>Hazard identification  (SDS &amp; GHS-Labeling)</vt:lpstr>
      <vt:lpstr>Food, Beverages, and etc.</vt:lpstr>
      <vt:lpstr>Lab specific safety issues</vt:lpstr>
      <vt:lpstr>Safety Equipment</vt:lpstr>
      <vt:lpstr>Primary Barriers</vt:lpstr>
      <vt:lpstr>Chemical Fume Hoods</vt:lpstr>
      <vt:lpstr>Chemical Fume Hood Use</vt:lpstr>
      <vt:lpstr>Biological Safety Cabinet</vt:lpstr>
      <vt:lpstr>Biological Safety Cabinet</vt:lpstr>
      <vt:lpstr>Biological Safety Cabinet</vt:lpstr>
      <vt:lpstr>Biosafety Cabinet Use</vt:lpstr>
      <vt:lpstr>Biosafety Cabinet Use</vt:lpstr>
      <vt:lpstr>Autoclave</vt:lpstr>
      <vt:lpstr>Autoclave</vt:lpstr>
      <vt:lpstr>Autoclave Use</vt:lpstr>
      <vt:lpstr>Autoclave Use</vt:lpstr>
      <vt:lpstr>Autoclave Log</vt:lpstr>
      <vt:lpstr>Autoclave Log</vt:lpstr>
      <vt:lpstr>Biosafety Level (BSL)</vt:lpstr>
      <vt:lpstr>Biosafety Level (BSL)</vt:lpstr>
      <vt:lpstr>Safe lab practices</vt:lpstr>
      <vt:lpstr>Personal Protective Equipment (PPE)</vt:lpstr>
      <vt:lpstr>Personal Protective Equipment (PPE)</vt:lpstr>
      <vt:lpstr>Personal Protective Equipment (PPE)</vt:lpstr>
      <vt:lpstr>Personal Protective Equipment (PPE)</vt:lpstr>
      <vt:lpstr>Personal Protective Equipment (PPE)</vt:lpstr>
      <vt:lpstr>Transport of Chemicals</vt:lpstr>
      <vt:lpstr>Waste Disposal</vt:lpstr>
      <vt:lpstr>Waste Disposal</vt:lpstr>
      <vt:lpstr>Waste Disposal</vt:lpstr>
      <vt:lpstr>Emergency procedures</vt:lpstr>
      <vt:lpstr>Evacuation Protocol</vt:lpstr>
      <vt:lpstr>Emergency Response</vt:lpstr>
      <vt:lpstr>Phone Numbers</vt:lpstr>
      <vt:lpstr>Chemical Spill Response</vt:lpstr>
      <vt:lpstr>Chemical Spill Response</vt:lpstr>
      <vt:lpstr>Accident/Incident Reporting</vt:lpstr>
      <vt:lpstr>Accident/Incident Reporting</vt:lpstr>
      <vt:lpstr>Accident/Incident Reporting</vt:lpstr>
      <vt:lpstr>Training Completed</vt:lpstr>
      <vt:lpstr>PowerPoint Presentation</vt:lpstr>
    </vt:vector>
  </TitlesOfParts>
  <Company>Illinois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 Macin</dc:creator>
  <cp:lastModifiedBy>Monterastelli, Lacey</cp:lastModifiedBy>
  <cp:revision>63</cp:revision>
  <dcterms:created xsi:type="dcterms:W3CDTF">2010-07-21T14:59:14Z</dcterms:created>
  <dcterms:modified xsi:type="dcterms:W3CDTF">2018-04-20T19:26:59Z</dcterms:modified>
</cp:coreProperties>
</file>