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0" r:id="rId3"/>
    <p:sldId id="269" r:id="rId4"/>
    <p:sldId id="262" r:id="rId5"/>
    <p:sldId id="264" r:id="rId6"/>
    <p:sldId id="263" r:id="rId7"/>
    <p:sldId id="265" r:id="rId8"/>
    <p:sldId id="266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7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E1126"/>
    <a:srgbClr val="C10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4" autoAdjust="0"/>
    <p:restoredTop sz="94660"/>
  </p:normalViewPr>
  <p:slideViewPr>
    <p:cSldViewPr>
      <p:cViewPr varScale="1">
        <p:scale>
          <a:sx n="104" d="100"/>
          <a:sy n="104" d="100"/>
        </p:scale>
        <p:origin x="172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6858000" cy="10366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828800" y="1524000"/>
            <a:ext cx="6858000" cy="4191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quarter" idx="10"/>
          </p:nvPr>
        </p:nvSpPr>
        <p:spPr>
          <a:xfrm>
            <a:off x="6172200" y="3200400"/>
            <a:ext cx="2362200" cy="2362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4462462"/>
            <a:ext cx="5029200" cy="5195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43200" y="609600"/>
            <a:ext cx="5029200" cy="37719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5029200"/>
            <a:ext cx="5029200" cy="7377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6858000" cy="10366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28800" y="1524000"/>
            <a:ext cx="3200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81600" y="2514600"/>
            <a:ext cx="3505200" cy="312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181600" y="1524000"/>
            <a:ext cx="3505200" cy="914400"/>
          </a:xfr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2800" b="0" i="0" kern="1200" cap="sm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6858000" cy="10366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>
          <a:xfrm>
            <a:off x="1828800" y="1524000"/>
            <a:ext cx="6858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5029200"/>
            <a:ext cx="6858000" cy="685800"/>
          </a:xfrm>
        </p:spPr>
        <p:txBody>
          <a:bodyPr>
            <a:normAutofit/>
          </a:bodyPr>
          <a:lstStyle>
            <a:lvl1pPr>
              <a:buNone/>
              <a:defRPr sz="1400">
                <a:latin typeface="Times New Roman"/>
                <a:cs typeface="Times New Roman"/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6858000" cy="10366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2057400" y="1524000"/>
            <a:ext cx="647700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457200"/>
            <a:ext cx="1371600" cy="5668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457200"/>
            <a:ext cx="5334000" cy="5668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133600"/>
            <a:ext cx="6172200" cy="1470025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3657600"/>
            <a:ext cx="5638800" cy="1066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438525"/>
            <a:ext cx="655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1905000"/>
            <a:ext cx="655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9595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6781800" cy="10366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600200"/>
            <a:ext cx="335584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0"/>
            <a:ext cx="3352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6858000" cy="10366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524000"/>
            <a:ext cx="3352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8800" y="2174875"/>
            <a:ext cx="3352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34000" y="1524000"/>
            <a:ext cx="3352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4000" y="2174875"/>
            <a:ext cx="3352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6858000" cy="10366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2514599" cy="10668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381001"/>
            <a:ext cx="4343400" cy="5410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1" y="1466851"/>
            <a:ext cx="2514600" cy="43243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181600" y="151284"/>
            <a:ext cx="3733800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Slideshow</a:t>
            </a:r>
            <a:r>
              <a:rPr lang="en-US" sz="900" baseline="0" dirty="0">
                <a:solidFill>
                  <a:srgbClr val="000000"/>
                </a:solidFill>
                <a:latin typeface="Arial"/>
                <a:cs typeface="Arial"/>
              </a:rPr>
              <a:t> Title </a:t>
            </a:r>
            <a:r>
              <a:rPr lang="en-US" sz="900" b="0" baseline="0" dirty="0">
                <a:latin typeface="Arial"/>
                <a:cs typeface="Arial"/>
              </a:rPr>
              <a:t>(Select: View &gt; Master &gt; Slide Master to edit)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953000" y="6383179"/>
            <a:ext cx="39624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r>
              <a:rPr lang="en-US" sz="1000" b="0" baseline="0" dirty="0">
                <a:solidFill>
                  <a:schemeClr val="tx1"/>
                </a:solidFill>
                <a:latin typeface="Arial"/>
                <a:cs typeface="Arial"/>
              </a:rPr>
              <a:t> Name (Select: View &gt; Master &gt; Slide Master to edit)</a:t>
            </a:r>
            <a:endParaRPr lang="en-US" sz="1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6858000" cy="1036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600201"/>
            <a:ext cx="68580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1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62" r:id="rId10"/>
    <p:sldLayoutId id="2147483657" r:id="rId11"/>
    <p:sldLayoutId id="2147483663" r:id="rId12"/>
    <p:sldLayoutId id="2147483664" r:id="rId13"/>
    <p:sldLayoutId id="2147483661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rgbClr val="CE1126"/>
          </a:solidFill>
          <a:latin typeface="Arial Bold"/>
          <a:ea typeface="+mj-ea"/>
          <a:cs typeface="Arial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>
              <a:lumMod val="50000"/>
              <a:lumOff val="50000"/>
            </a:schemeClr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4000" dirty="0"/>
              <a:t>Liquid Nitrogen and Cryogenics Training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 Hose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446423"/>
            <a:ext cx="7086600" cy="441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500" dirty="0"/>
              <a:t>The liquid Nitrogen is released through the fill hose.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894" y="1998793"/>
            <a:ext cx="4419812" cy="331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23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Procedures:</a:t>
            </a:r>
            <a:br>
              <a:rPr lang="en-US" dirty="0"/>
            </a:br>
            <a:r>
              <a:rPr lang="en-US" sz="3200" dirty="0"/>
              <a:t>Step 1: Fill Hose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Insert and hold the fill hose into the appropriate container or into the funnel.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743199"/>
            <a:ext cx="3048000" cy="2873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299" b="15463"/>
          <a:stretch/>
        </p:blipFill>
        <p:spPr>
          <a:xfrm>
            <a:off x="5784011" y="2743199"/>
            <a:ext cx="2133785" cy="287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98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Procedures:</a:t>
            </a:r>
            <a:br>
              <a:rPr lang="en-US" dirty="0"/>
            </a:br>
            <a:r>
              <a:rPr lang="en-US" sz="3200" dirty="0"/>
              <a:t>Step 2: Open/Close Valve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2667000"/>
            <a:ext cx="3355848" cy="2133600"/>
          </a:xfrm>
        </p:spPr>
        <p:txBody>
          <a:bodyPr/>
          <a:lstStyle/>
          <a:p>
            <a:r>
              <a:rPr lang="en-US" dirty="0"/>
              <a:t>Open valve slowly to begin filling. </a:t>
            </a:r>
          </a:p>
          <a:p>
            <a:r>
              <a:rPr lang="en-US" dirty="0"/>
              <a:t>Close valve tightly after filling.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85596" y="1981200"/>
            <a:ext cx="2097206" cy="3737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199" y="2057400"/>
            <a:ext cx="835224" cy="499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027743" y="2677405"/>
            <a:ext cx="648134" cy="35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08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Procedures:</a:t>
            </a:r>
            <a:br>
              <a:rPr lang="en-US" dirty="0"/>
            </a:br>
            <a:r>
              <a:rPr lang="en-US" sz="3200" dirty="0"/>
              <a:t>Step 3: Record Use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5027" b="10748"/>
          <a:stretch/>
        </p:blipFill>
        <p:spPr>
          <a:xfrm>
            <a:off x="2057400" y="1828800"/>
            <a:ext cx="2548349" cy="3810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7162" y="1828800"/>
            <a:ext cx="4114800" cy="4525963"/>
          </a:xfrm>
        </p:spPr>
        <p:txBody>
          <a:bodyPr>
            <a:normAutofit/>
          </a:bodyPr>
          <a:lstStyle/>
          <a:p>
            <a:r>
              <a:rPr lang="en-US" dirty="0"/>
              <a:t>Sheet is located on the wall next to the </a:t>
            </a:r>
            <a:r>
              <a:rPr lang="en-US" dirty="0" err="1"/>
              <a:t>dewar</a:t>
            </a:r>
            <a:r>
              <a:rPr lang="en-US" dirty="0"/>
              <a:t>.</a:t>
            </a:r>
          </a:p>
          <a:p>
            <a:r>
              <a:rPr lang="en-US" dirty="0"/>
              <a:t>Record the date, PI name, and amount used.</a:t>
            </a:r>
          </a:p>
          <a:p>
            <a:r>
              <a:rPr lang="en-US" dirty="0"/>
              <a:t>If you are with the chemistry department, you do not need to record usage.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987" y="2209800"/>
            <a:ext cx="1335140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75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6934200" cy="1036638"/>
          </a:xfrm>
        </p:spPr>
        <p:txBody>
          <a:bodyPr/>
          <a:lstStyle/>
          <a:p>
            <a:r>
              <a:rPr lang="en-US" sz="3500" dirty="0"/>
              <a:t>What To Do if the Valve Freezes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295400"/>
            <a:ext cx="3355848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Sometimes condensation freezes on the valve and it will not shut all the way.</a:t>
            </a:r>
          </a:p>
          <a:p>
            <a:r>
              <a:rPr lang="en-US" dirty="0"/>
              <a:t>Use the plastic container to obtain hot water. Pour hot water over the valve until you can twist and close the valve.</a:t>
            </a:r>
          </a:p>
          <a:p>
            <a:r>
              <a:rPr lang="en-US" dirty="0"/>
              <a:t>If you have problems please seek help from the Chemistry Stockroom SLB 110.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0498" b="19607"/>
          <a:stretch/>
        </p:blipFill>
        <p:spPr>
          <a:xfrm>
            <a:off x="6172200" y="1243182"/>
            <a:ext cx="2218631" cy="2761003"/>
          </a:xfrm>
          <a:prstGeom prst="rect">
            <a:avLst/>
          </a:prstGeom>
        </p:spPr>
      </p:pic>
      <p:pic>
        <p:nvPicPr>
          <p:cNvPr id="8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BF3BAAA-0781-488E-8BB9-EA80A4E8C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747" y="4191000"/>
            <a:ext cx="3122505" cy="234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Handling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3450" b="7379"/>
          <a:stretch/>
        </p:blipFill>
        <p:spPr>
          <a:xfrm>
            <a:off x="2286000" y="1828800"/>
            <a:ext cx="2548349" cy="35814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Only transport liquid nitrogen in the freight elevator with no other occupants present.</a:t>
            </a:r>
          </a:p>
          <a:p>
            <a:r>
              <a:rPr lang="en-US" dirty="0"/>
              <a:t>Wear Personal Protective Equipment in a well ventilated area when using liquid nitrogen.</a:t>
            </a:r>
          </a:p>
          <a:p>
            <a:r>
              <a:rPr lang="en-US" dirty="0"/>
              <a:t>Do not store in a confined space.</a:t>
            </a:r>
          </a:p>
          <a:p>
            <a:r>
              <a:rPr lang="en-US" dirty="0"/>
              <a:t>Do not store at temperatures above 125°F.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522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170" y="1396072"/>
            <a:ext cx="6858000" cy="4419600"/>
          </a:xfrm>
        </p:spPr>
        <p:txBody>
          <a:bodyPr>
            <a:normAutofit/>
          </a:bodyPr>
          <a:lstStyle/>
          <a:p>
            <a:r>
              <a:rPr lang="en-US" sz="2800" dirty="0"/>
              <a:t>Chemistry Stockroom: </a:t>
            </a:r>
          </a:p>
          <a:p>
            <a:pPr lvl="1"/>
            <a:r>
              <a:rPr lang="en-US" sz="2400" dirty="0"/>
              <a:t>309-438-3766</a:t>
            </a:r>
          </a:p>
          <a:p>
            <a:r>
              <a:rPr lang="en-US" sz="2800" dirty="0"/>
              <a:t>Environmental Health &amp; Safety:</a:t>
            </a:r>
          </a:p>
          <a:p>
            <a:pPr lvl="1"/>
            <a:r>
              <a:rPr lang="en-US" sz="2400" dirty="0"/>
              <a:t>309-438-8325</a:t>
            </a:r>
          </a:p>
        </p:txBody>
      </p:sp>
    </p:spTree>
    <p:extLst>
      <p:ext uri="{BB962C8B-B14F-4D97-AF65-F5344CB8AC3E}">
        <p14:creationId xmlns:p14="http://schemas.microsoft.com/office/powerpoint/2010/main" val="2087887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Hazards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0558" y="1417638"/>
            <a:ext cx="3355848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/>
              <a:t>Health</a:t>
            </a:r>
          </a:p>
          <a:p>
            <a:r>
              <a:rPr lang="en-US" dirty="0"/>
              <a:t>Vapors may cause dizziness or asphyxiation without warning.</a:t>
            </a:r>
          </a:p>
          <a:p>
            <a:r>
              <a:rPr lang="en-US" dirty="0"/>
              <a:t>Vapors from liquefied gas are initially heavier than air and spread along ground.</a:t>
            </a:r>
          </a:p>
          <a:p>
            <a:r>
              <a:rPr lang="en-US" dirty="0"/>
              <a:t>Contact with gas or liquefied gas may cause burns, severe injury, and/or frostbite.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34000" y="2604615"/>
            <a:ext cx="3352800" cy="251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80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7010400" cy="1036638"/>
          </a:xfrm>
        </p:spPr>
        <p:txBody>
          <a:bodyPr/>
          <a:lstStyle/>
          <a:p>
            <a:r>
              <a:rPr lang="en-US" sz="3600" dirty="0"/>
              <a:t>Personal Protective Equipment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10748"/>
          <a:stretch/>
        </p:blipFill>
        <p:spPr>
          <a:xfrm>
            <a:off x="2308813" y="1601369"/>
            <a:ext cx="2548349" cy="403743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600200"/>
            <a:ext cx="3505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Always wear thermal protective clothing when handling refrigerated/cryogenic liquids or solids.</a:t>
            </a:r>
          </a:p>
          <a:p>
            <a:r>
              <a:rPr lang="en-US" dirty="0"/>
              <a:t>It is required you wear a full face shield over safety glasses, loose fitting gauntlet gloves, full-length trousers without cuffs, and fully enclosed shoes. </a:t>
            </a:r>
          </a:p>
        </p:txBody>
      </p:sp>
    </p:spTree>
    <p:extLst>
      <p:ext uri="{BB962C8B-B14F-4D97-AF65-F5344CB8AC3E}">
        <p14:creationId xmlns:p14="http://schemas.microsoft.com/office/powerpoint/2010/main" val="2389834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439204"/>
            <a:ext cx="6858000" cy="4419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Immediately call emergency personnel in the event of a large spill or leak.</a:t>
            </a:r>
          </a:p>
          <a:p>
            <a:pPr lvl="1"/>
            <a:r>
              <a:rPr lang="en-US" dirty="0"/>
              <a:t>9-1-1 from any phone or (309)438-8631 for ISUPD dispatcher</a:t>
            </a:r>
          </a:p>
          <a:p>
            <a:r>
              <a:rPr lang="en-US" dirty="0"/>
              <a:t>Isolate large spills or leaks for at least 100 meters in all directions.</a:t>
            </a:r>
          </a:p>
          <a:p>
            <a:r>
              <a:rPr lang="en-US" dirty="0"/>
              <a:t>Keep unauthorized personnel away.</a:t>
            </a:r>
          </a:p>
          <a:p>
            <a:r>
              <a:rPr lang="en-US" dirty="0"/>
              <a:t>Stay upwind.</a:t>
            </a:r>
          </a:p>
          <a:p>
            <a:r>
              <a:rPr lang="en-US" dirty="0"/>
              <a:t>Keep out of low areas.</a:t>
            </a:r>
          </a:p>
          <a:p>
            <a:r>
              <a:rPr lang="en-US" dirty="0"/>
              <a:t>Ventilate closed spaces before entering.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774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Hazards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419076"/>
            <a:ext cx="3355848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/>
              <a:t>Explosion</a:t>
            </a:r>
          </a:p>
          <a:p>
            <a:r>
              <a:rPr lang="en-US" dirty="0"/>
              <a:t>Liquid Nitrogen must be transported and stored in an appropriate container containing pressure relief devices.</a:t>
            </a:r>
          </a:p>
          <a:p>
            <a:pPr lvl="1"/>
            <a:r>
              <a:rPr lang="en-US" dirty="0"/>
              <a:t>If pressure builds up,   the stopper could be "rocketed out" or the container could explode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273" r="2273"/>
          <a:stretch/>
        </p:blipFill>
        <p:spPr>
          <a:xfrm>
            <a:off x="5410200" y="2446224"/>
            <a:ext cx="3200400" cy="2833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986" y="2416939"/>
            <a:ext cx="3236827" cy="289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79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Container Requirements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1"/>
            <a:ext cx="3352800" cy="4191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Closed container with a loose fitting top that allows venting.</a:t>
            </a:r>
          </a:p>
          <a:p>
            <a:r>
              <a:rPr lang="en-US" dirty="0"/>
              <a:t>Use only vessels designed for </a:t>
            </a:r>
            <a:r>
              <a:rPr lang="en-US" i="1" dirty="0"/>
              <a:t>extreme</a:t>
            </a:r>
            <a:r>
              <a:rPr lang="en-US" dirty="0"/>
              <a:t> cold (i.e. insulated).</a:t>
            </a:r>
          </a:p>
          <a:p>
            <a:r>
              <a:rPr lang="en-US" dirty="0"/>
              <a:t>Vessel must have carrying handles or be on wheels or a cart.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05000" y="2605323"/>
            <a:ext cx="3355975" cy="251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75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Appropriate Containers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1"/>
            <a:ext cx="6858000" cy="44196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000" dirty="0"/>
              <a:t>Examples of acceptable cryogenic Dewar's: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438400"/>
            <a:ext cx="2743359" cy="2912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9521" t="2616" r="4762" b="-2616"/>
          <a:stretch/>
        </p:blipFill>
        <p:spPr>
          <a:xfrm>
            <a:off x="5448379" y="2438400"/>
            <a:ext cx="2743200" cy="2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3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Inappropriate Containers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5860" y="1439204"/>
            <a:ext cx="6858000" cy="4419600"/>
          </a:xfrm>
        </p:spPr>
        <p:txBody>
          <a:bodyPr/>
          <a:lstStyle/>
          <a:p>
            <a:pPr marL="0" indent="0" algn="r">
              <a:buNone/>
            </a:pPr>
            <a:r>
              <a:rPr lang="en-US" sz="2400" dirty="0"/>
              <a:t>DO NOT use open, un-insulated or glass containers!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463" y="2133600"/>
            <a:ext cx="5102794" cy="340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27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Nitrogen Dewar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Located in the loading dock in Science Lab Building.</a:t>
            </a:r>
          </a:p>
          <a:p>
            <a:r>
              <a:rPr lang="en-US" dirty="0"/>
              <a:t>Obtain the </a:t>
            </a:r>
            <a:r>
              <a:rPr lang="en-US" dirty="0" err="1"/>
              <a:t>dewar</a:t>
            </a:r>
            <a:r>
              <a:rPr lang="en-US" dirty="0"/>
              <a:t> key from the Chemistry Stockroom, SLB 110.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36225" y="1601369"/>
            <a:ext cx="2548349" cy="4523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8817"/>
          <a:stretch/>
        </p:blipFill>
        <p:spPr>
          <a:xfrm>
            <a:off x="6261883" y="1854067"/>
            <a:ext cx="1575979" cy="493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221" y="2332452"/>
            <a:ext cx="335304" cy="4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79963"/>
      </p:ext>
    </p:extLst>
  </p:cSld>
  <p:clrMapOvr>
    <a:masterClrMapping/>
  </p:clrMapOvr>
</p:sld>
</file>

<file path=ppt/theme/theme1.xml><?xml version="1.0" encoding="utf-8"?>
<a:theme xmlns:a="http://schemas.openxmlformats.org/drawingml/2006/main" name="ISURed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</TotalTime>
  <Words>499</Words>
  <Application>Microsoft Office PowerPoint</Application>
  <PresentationFormat>On-screen Show (4:3)</PresentationFormat>
  <Paragraphs>57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Arial Bold</vt:lpstr>
      <vt:lpstr>Times New Roman</vt:lpstr>
      <vt:lpstr>ISURedWhite</vt:lpstr>
      <vt:lpstr>Liquid Nitrogen and Cryogenics Training</vt:lpstr>
      <vt:lpstr>Potential Hazards</vt:lpstr>
      <vt:lpstr>Personal Protective Equipment</vt:lpstr>
      <vt:lpstr>Public Safety</vt:lpstr>
      <vt:lpstr>Potential Hazards</vt:lpstr>
      <vt:lpstr>Container Requirements</vt:lpstr>
      <vt:lpstr>Appropriate Containers</vt:lpstr>
      <vt:lpstr>Inappropriate Containers</vt:lpstr>
      <vt:lpstr>Liquid Nitrogen Dewar</vt:lpstr>
      <vt:lpstr>Fill Hose</vt:lpstr>
      <vt:lpstr>Procedures: Step 1: Fill Hose</vt:lpstr>
      <vt:lpstr>Procedures: Step 2: Open/Close Valve</vt:lpstr>
      <vt:lpstr>Procedures: Step 3: Record Use</vt:lpstr>
      <vt:lpstr>What To Do if the Valve Freezes</vt:lpstr>
      <vt:lpstr>Safe Handling</vt:lpstr>
      <vt:lpstr>Contact</vt:lpstr>
    </vt:vector>
  </TitlesOfParts>
  <Company>Illinois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 Macin</dc:creator>
  <cp:lastModifiedBy>Monterastelli, Lacey</cp:lastModifiedBy>
  <cp:revision>14</cp:revision>
  <dcterms:created xsi:type="dcterms:W3CDTF">2010-07-21T14:59:14Z</dcterms:created>
  <dcterms:modified xsi:type="dcterms:W3CDTF">2021-06-08T14:16:06Z</dcterms:modified>
</cp:coreProperties>
</file>