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269" r:id="rId1"/>
  </p:sldMasterIdLst>
  <p:sldIdLst>
    <p:sldId id="256" r:id="rId2"/>
    <p:sldId id="257" r:id="rId3"/>
  </p:sldIdLst>
  <p:sldSz cx="6858000" cy="9144000" type="screen4x3"/>
  <p:notesSz cx="7023100" cy="93091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Gramley, Mark" initials="GM" lastIdx="3" clrIdx="0">
    <p:extLst>
      <p:ext uri="{19B8F6BF-5375-455C-9EA6-DF929625EA0E}">
        <p15:presenceInfo xmlns:p15="http://schemas.microsoft.com/office/powerpoint/2012/main" userId="S::magraml@ilstu.edu::f081d08f-dc84-40c8-b239-f7470fc11ea2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6600"/>
    <a:srgbClr val="FF9933"/>
    <a:srgbClr val="993300"/>
    <a:srgbClr val="FF6600"/>
    <a:srgbClr val="FF9999"/>
    <a:srgbClr val="FF9966"/>
    <a:srgbClr val="CC9900"/>
    <a:srgbClr val="FF9900"/>
    <a:srgbClr val="CC0000"/>
    <a:srgbClr val="3366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4" autoAdjust="0"/>
    <p:restoredTop sz="99184" autoAdjust="0"/>
  </p:normalViewPr>
  <p:slideViewPr>
    <p:cSldViewPr>
      <p:cViewPr varScale="1">
        <p:scale>
          <a:sx n="83" d="100"/>
          <a:sy n="83" d="100"/>
        </p:scale>
        <p:origin x="1784" y="40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37159" y="243839"/>
            <a:ext cx="6583680" cy="8656320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24364" y="1176501"/>
            <a:ext cx="5606415" cy="390144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4500" b="1" cap="all" baseline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61612" y="5159514"/>
            <a:ext cx="4931921" cy="1850887"/>
          </a:xfrm>
        </p:spPr>
        <p:txBody>
          <a:bodyPr>
            <a:normAutofit/>
          </a:bodyPr>
          <a:lstStyle>
            <a:lvl1pPr marL="0" indent="0" algn="ctr">
              <a:spcBef>
                <a:spcPts val="750"/>
              </a:spcBef>
              <a:buNone/>
              <a:defRPr sz="1350">
                <a:solidFill>
                  <a:srgbClr val="FFFFFF"/>
                </a:solidFill>
              </a:defRPr>
            </a:lvl1pPr>
            <a:lvl2pPr marL="257175" indent="0" algn="ctr">
              <a:buNone/>
              <a:defRPr sz="1350"/>
            </a:lvl2pPr>
            <a:lvl3pPr marL="514350" indent="0" algn="ctr">
              <a:buNone/>
              <a:defRPr sz="1350"/>
            </a:lvl3pPr>
            <a:lvl4pPr marL="771525" indent="0" algn="ctr">
              <a:buNone/>
              <a:defRPr sz="1125"/>
            </a:lvl4pPr>
            <a:lvl5pPr marL="1028700" indent="0" algn="ctr">
              <a:buNone/>
              <a:defRPr sz="1125"/>
            </a:lvl5pPr>
            <a:lvl6pPr marL="1285875" indent="0" algn="ctr">
              <a:buNone/>
              <a:defRPr sz="1125"/>
            </a:lvl6pPr>
            <a:lvl7pPr marL="1543050" indent="0" algn="ctr">
              <a:buNone/>
              <a:defRPr sz="1125"/>
            </a:lvl7pPr>
            <a:lvl8pPr marL="1800225" indent="0" algn="ctr">
              <a:buNone/>
              <a:defRPr sz="1125"/>
            </a:lvl8pPr>
            <a:lvl9pPr marL="2057400" indent="0" algn="ctr">
              <a:buNone/>
              <a:defRPr sz="1125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CD77D10D-839C-486B-B724-150E98709657}" type="datetimeFigureOut">
              <a:rPr lang="en-US" smtClean="0"/>
              <a:t>6/10/2026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99EA6B2B-C375-4E79-B440-C80C34F70FEB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1112997" y="4978400"/>
            <a:ext cx="4629151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5149380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7D10D-839C-486B-B724-150E98709657}" type="datetimeFigureOut">
              <a:rPr lang="en-US" smtClean="0"/>
              <a:t>6/10/2026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EA6B2B-C375-4E79-B440-C80C34F70F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53975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1016000"/>
            <a:ext cx="1307306" cy="72136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42938" y="1016000"/>
            <a:ext cx="4179094" cy="72136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7D10D-839C-486B-B724-150E98709657}" type="datetimeFigureOut">
              <a:rPr lang="en-US" smtClean="0"/>
              <a:t>6/10/2026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EA6B2B-C375-4E79-B440-C80C34F70F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323624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Bef>
                <a:spcPts val="750"/>
              </a:spcBef>
              <a:defRPr/>
            </a:lvl1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7D10D-839C-486B-B724-150E98709657}" type="datetimeFigureOut">
              <a:rPr lang="en-US" smtClean="0"/>
              <a:t>6/10/2026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EA6B2B-C375-4E79-B440-C80C34F70F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83177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2364" y="1564767"/>
            <a:ext cx="5606415" cy="390144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4500" b="0" cap="all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1834" y="5539360"/>
            <a:ext cx="4932617" cy="1818408"/>
          </a:xfrm>
        </p:spPr>
        <p:txBody>
          <a:bodyPr anchor="t">
            <a:normAutofit/>
          </a:bodyPr>
          <a:lstStyle>
            <a:lvl1pPr marL="0" indent="0" algn="ctr">
              <a:buNone/>
              <a:defRPr sz="1350">
                <a:solidFill>
                  <a:schemeClr val="accent1"/>
                </a:solidFill>
              </a:defRPr>
            </a:lvl1pPr>
            <a:lvl2pPr marL="257175" indent="0">
              <a:buNone/>
              <a:defRPr sz="1013">
                <a:solidFill>
                  <a:schemeClr val="tx1">
                    <a:tint val="75000"/>
                  </a:schemeClr>
                </a:solidFill>
              </a:defRPr>
            </a:lvl2pPr>
            <a:lvl3pPr marL="51435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3pPr>
            <a:lvl4pPr marL="771525" indent="0">
              <a:buNone/>
              <a:defRPr sz="788">
                <a:solidFill>
                  <a:schemeClr val="tx1">
                    <a:tint val="75000"/>
                  </a:schemeClr>
                </a:solidFill>
              </a:defRPr>
            </a:lvl4pPr>
            <a:lvl5pPr marL="1028700" indent="0">
              <a:buNone/>
              <a:defRPr sz="788">
                <a:solidFill>
                  <a:schemeClr val="tx1">
                    <a:tint val="75000"/>
                  </a:schemeClr>
                </a:solidFill>
              </a:defRPr>
            </a:lvl5pPr>
            <a:lvl6pPr marL="1285875" indent="0">
              <a:buNone/>
              <a:defRPr sz="788">
                <a:solidFill>
                  <a:schemeClr val="tx1">
                    <a:tint val="75000"/>
                  </a:schemeClr>
                </a:solidFill>
              </a:defRPr>
            </a:lvl6pPr>
            <a:lvl7pPr marL="1543050" indent="0">
              <a:buNone/>
              <a:defRPr sz="788">
                <a:solidFill>
                  <a:schemeClr val="tx1">
                    <a:tint val="75000"/>
                  </a:schemeClr>
                </a:solidFill>
              </a:defRPr>
            </a:lvl7pPr>
            <a:lvl8pPr marL="1800225" indent="0">
              <a:buNone/>
              <a:defRPr sz="788">
                <a:solidFill>
                  <a:schemeClr val="tx1">
                    <a:tint val="75000"/>
                  </a:schemeClr>
                </a:solidFill>
              </a:defRPr>
            </a:lvl8pPr>
            <a:lvl9pPr marL="2057400" indent="0">
              <a:buNone/>
              <a:defRPr sz="788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7D10D-839C-486B-B724-150E98709657}" type="datetimeFigureOut">
              <a:rPr lang="en-US" smtClean="0"/>
              <a:t>6/10/2026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EA6B2B-C375-4E79-B440-C80C34F70FEB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1114425" y="5360544"/>
            <a:ext cx="462915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00165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42938" y="2743199"/>
            <a:ext cx="2674620" cy="5364480"/>
          </a:xfrm>
        </p:spPr>
        <p:txBody>
          <a:bodyPr/>
          <a:lstStyle>
            <a:lvl1pPr>
              <a:defRPr sz="1238"/>
            </a:lvl1pPr>
            <a:lvl2pPr>
              <a:defRPr sz="1125"/>
            </a:lvl2pPr>
            <a:lvl3pPr>
              <a:defRPr sz="1013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525532" y="2743200"/>
            <a:ext cx="2674620" cy="5364480"/>
          </a:xfrm>
        </p:spPr>
        <p:txBody>
          <a:bodyPr/>
          <a:lstStyle>
            <a:lvl1pPr>
              <a:defRPr sz="1238"/>
            </a:lvl1pPr>
            <a:lvl2pPr>
              <a:defRPr sz="1125"/>
            </a:lvl2pPr>
            <a:lvl3pPr>
              <a:defRPr sz="1013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7D10D-839C-486B-B724-150E98709657}" type="datetimeFigureOut">
              <a:rPr lang="en-US" smtClean="0"/>
              <a:t>6/10/2026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EA6B2B-C375-4E79-B440-C80C34F70F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997534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42938" y="2668681"/>
            <a:ext cx="2674620" cy="103632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2938" y="3628644"/>
            <a:ext cx="2674620" cy="4511040"/>
          </a:xfrm>
        </p:spPr>
        <p:txBody>
          <a:bodyPr/>
          <a:lstStyle>
            <a:lvl1pPr>
              <a:defRPr sz="1238"/>
            </a:lvl1pPr>
            <a:lvl2pPr>
              <a:defRPr sz="1125"/>
            </a:lvl2pPr>
            <a:lvl3pPr>
              <a:defRPr sz="1013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526410" y="2665376"/>
            <a:ext cx="2674620" cy="103632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526410" y="3625763"/>
            <a:ext cx="2674620" cy="4511040"/>
          </a:xfrm>
        </p:spPr>
        <p:txBody>
          <a:bodyPr/>
          <a:lstStyle>
            <a:lvl1pPr>
              <a:defRPr sz="1238"/>
            </a:lvl1pPr>
            <a:lvl2pPr>
              <a:defRPr sz="1125"/>
            </a:lvl2pPr>
            <a:lvl3pPr>
              <a:defRPr sz="1013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7D10D-839C-486B-B724-150E98709657}" type="datetimeFigureOut">
              <a:rPr lang="en-US" smtClean="0"/>
              <a:t>6/10/2026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EA6B2B-C375-4E79-B440-C80C34F70F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364706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7D10D-839C-486B-B724-150E98709657}" type="datetimeFigureOut">
              <a:rPr lang="en-US" smtClean="0"/>
              <a:t>6/10/2026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EA6B2B-C375-4E79-B440-C80C34F70F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11735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7D10D-839C-486B-B724-150E98709657}" type="datetimeFigureOut">
              <a:rPr lang="en-US" smtClean="0"/>
              <a:t>6/10/2026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EA6B2B-C375-4E79-B440-C80C34F70F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152020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2938" y="1463040"/>
            <a:ext cx="2125980" cy="231648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225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96985" y="1463040"/>
            <a:ext cx="3112229" cy="6217920"/>
          </a:xfrm>
        </p:spPr>
        <p:txBody>
          <a:bodyPr/>
          <a:lstStyle>
            <a:lvl1pPr>
              <a:defRPr sz="1800"/>
            </a:lvl1pPr>
            <a:lvl2pPr>
              <a:defRPr sz="1575"/>
            </a:lvl2pPr>
            <a:lvl3pPr>
              <a:defRPr sz="1350"/>
            </a:lvl3pPr>
            <a:lvl4pPr>
              <a:defRPr sz="1125"/>
            </a:lvl4pPr>
            <a:lvl5pPr>
              <a:defRPr sz="1125"/>
            </a:lvl5pPr>
            <a:lvl6pPr>
              <a:defRPr sz="1125"/>
            </a:lvl6pPr>
            <a:lvl7pPr>
              <a:defRPr sz="1125"/>
            </a:lvl7pPr>
            <a:lvl8pPr>
              <a:defRPr sz="1125"/>
            </a:lvl8pPr>
            <a:lvl9pPr>
              <a:defRPr sz="1125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2938" y="3779520"/>
            <a:ext cx="2125980" cy="39014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600"/>
              </a:spcBef>
              <a:buNone/>
              <a:defRPr sz="956"/>
            </a:lvl1pPr>
            <a:lvl2pPr marL="257175" indent="0">
              <a:buNone/>
              <a:defRPr sz="675"/>
            </a:lvl2pPr>
            <a:lvl3pPr marL="514350" indent="0">
              <a:buNone/>
              <a:defRPr sz="563"/>
            </a:lvl3pPr>
            <a:lvl4pPr marL="771525" indent="0">
              <a:buNone/>
              <a:defRPr sz="506"/>
            </a:lvl4pPr>
            <a:lvl5pPr marL="1028700" indent="0">
              <a:buNone/>
              <a:defRPr sz="506"/>
            </a:lvl5pPr>
            <a:lvl6pPr marL="1285875" indent="0">
              <a:buNone/>
              <a:defRPr sz="506"/>
            </a:lvl6pPr>
            <a:lvl7pPr marL="1543050" indent="0">
              <a:buNone/>
              <a:defRPr sz="506"/>
            </a:lvl7pPr>
            <a:lvl8pPr marL="1800225" indent="0">
              <a:buNone/>
              <a:defRPr sz="506"/>
            </a:lvl8pPr>
            <a:lvl9pPr marL="2057400" indent="0">
              <a:buNone/>
              <a:defRPr sz="506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7D10D-839C-486B-B724-150E98709657}" type="datetimeFigureOut">
              <a:rPr lang="en-US" smtClean="0"/>
              <a:t>6/10/2026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EA6B2B-C375-4E79-B440-C80C34F70F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068393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2938" y="1463040"/>
            <a:ext cx="2125980" cy="231648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225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014331" y="1426464"/>
            <a:ext cx="3193277" cy="6193537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1575"/>
            </a:lvl1pPr>
            <a:lvl2pPr marL="257175" indent="0">
              <a:buNone/>
              <a:defRPr sz="1575"/>
            </a:lvl2pPr>
            <a:lvl3pPr marL="514350" indent="0">
              <a:buNone/>
              <a:defRPr sz="1350"/>
            </a:lvl3pPr>
            <a:lvl4pPr marL="771525" indent="0">
              <a:buNone/>
              <a:defRPr sz="1125"/>
            </a:lvl4pPr>
            <a:lvl5pPr marL="1028700" indent="0">
              <a:buNone/>
              <a:defRPr sz="1125"/>
            </a:lvl5pPr>
            <a:lvl6pPr marL="1285875" indent="0">
              <a:buNone/>
              <a:defRPr sz="1125"/>
            </a:lvl6pPr>
            <a:lvl7pPr marL="1543050" indent="0">
              <a:buNone/>
              <a:defRPr sz="1125"/>
            </a:lvl7pPr>
            <a:lvl8pPr marL="1800225" indent="0">
              <a:buNone/>
              <a:defRPr sz="1125"/>
            </a:lvl8pPr>
            <a:lvl9pPr marL="2057400" indent="0">
              <a:buNone/>
              <a:defRPr sz="1125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2938" y="3779520"/>
            <a:ext cx="2125980" cy="384048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600"/>
              </a:spcBef>
              <a:buNone/>
              <a:defRPr sz="956"/>
            </a:lvl1pPr>
            <a:lvl2pPr marL="257175" indent="0">
              <a:buNone/>
              <a:defRPr sz="675"/>
            </a:lvl2pPr>
            <a:lvl3pPr marL="514350" indent="0">
              <a:buNone/>
              <a:defRPr sz="563"/>
            </a:lvl3pPr>
            <a:lvl4pPr marL="771525" indent="0">
              <a:buNone/>
              <a:defRPr sz="506"/>
            </a:lvl4pPr>
            <a:lvl5pPr marL="1028700" indent="0">
              <a:buNone/>
              <a:defRPr sz="506"/>
            </a:lvl5pPr>
            <a:lvl6pPr marL="1285875" indent="0">
              <a:buNone/>
              <a:defRPr sz="506"/>
            </a:lvl6pPr>
            <a:lvl7pPr marL="1543050" indent="0">
              <a:buNone/>
              <a:defRPr sz="506"/>
            </a:lvl7pPr>
            <a:lvl8pPr marL="1800225" indent="0">
              <a:buNone/>
              <a:defRPr sz="506"/>
            </a:lvl8pPr>
            <a:lvl9pPr marL="2057400" indent="0">
              <a:buNone/>
              <a:defRPr sz="506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7D10D-839C-486B-B724-150E98709657}" type="datetimeFigureOut">
              <a:rPr lang="en-US" smtClean="0"/>
              <a:t>6/10/2026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EA6B2B-C375-4E79-B440-C80C34F70F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70034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chemeClr val="bg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37160" y="243840"/>
            <a:ext cx="6583680" cy="8656320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2938" y="812800"/>
            <a:ext cx="5554980" cy="180848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42939" y="2743200"/>
            <a:ext cx="5553490" cy="538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2935" y="8298440"/>
            <a:ext cx="131010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50">
                <a:solidFill>
                  <a:schemeClr val="accent1"/>
                </a:solidFill>
              </a:defRPr>
            </a:lvl1pPr>
          </a:lstStyle>
          <a:p>
            <a:fld id="{CD77D10D-839C-486B-B724-150E98709657}" type="datetimeFigureOut">
              <a:rPr lang="en-US" smtClean="0"/>
              <a:t>6/10/2026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21396" y="8298440"/>
            <a:ext cx="2653748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750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247862" y="8298440"/>
            <a:ext cx="959747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50">
                <a:solidFill>
                  <a:schemeClr val="accent1"/>
                </a:solidFill>
              </a:defRPr>
            </a:lvl1pPr>
          </a:lstStyle>
          <a:p>
            <a:fld id="{99EA6B2B-C375-4E79-B440-C80C34F70F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46692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70" r:id="rId1"/>
    <p:sldLayoutId id="2147484271" r:id="rId2"/>
    <p:sldLayoutId id="2147484272" r:id="rId3"/>
    <p:sldLayoutId id="2147484273" r:id="rId4"/>
    <p:sldLayoutId id="2147484274" r:id="rId5"/>
    <p:sldLayoutId id="2147484275" r:id="rId6"/>
    <p:sldLayoutId id="2147484276" r:id="rId7"/>
    <p:sldLayoutId id="2147484277" r:id="rId8"/>
    <p:sldLayoutId id="2147484278" r:id="rId9"/>
    <p:sldLayoutId id="2147484279" r:id="rId10"/>
    <p:sldLayoutId id="2147484280" r:id="rId11"/>
  </p:sldLayoutIdLst>
  <p:txStyles>
    <p:titleStyle>
      <a:lvl1pPr algn="l" defTabSz="514350" rtl="0" eaLnBrk="1" latinLnBrk="0" hangingPunct="1">
        <a:lnSpc>
          <a:spcPct val="90000"/>
        </a:lnSpc>
        <a:spcBef>
          <a:spcPct val="0"/>
        </a:spcBef>
        <a:buNone/>
        <a:defRPr sz="30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128588" indent="-102870" algn="l" defTabSz="514350" rtl="0" eaLnBrk="1" latinLnBrk="0" hangingPunct="1">
        <a:lnSpc>
          <a:spcPct val="90000"/>
        </a:lnSpc>
        <a:spcBef>
          <a:spcPts val="750"/>
        </a:spcBef>
        <a:buClr>
          <a:schemeClr val="accent1"/>
        </a:buClr>
        <a:buSzPct val="80000"/>
        <a:buFont typeface="Corbel" pitchFamily="34" charset="0"/>
        <a:buChar char="•"/>
        <a:defRPr sz="15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257175" indent="-102870" algn="l" defTabSz="514350" rtl="0" eaLnBrk="1" latinLnBrk="0" hangingPunct="1">
        <a:lnSpc>
          <a:spcPct val="90000"/>
        </a:lnSpc>
        <a:spcBef>
          <a:spcPts val="113"/>
        </a:spcBef>
        <a:spcAft>
          <a:spcPts val="225"/>
        </a:spcAft>
        <a:buClr>
          <a:schemeClr val="accent1"/>
        </a:buClr>
        <a:buSzPct val="80000"/>
        <a:buFont typeface="Corbel" pitchFamily="34" charset="0"/>
        <a:buChar char="•"/>
        <a:defRPr sz="1350" kern="1200">
          <a:solidFill>
            <a:schemeClr val="accent1"/>
          </a:solidFill>
          <a:latin typeface="+mn-lt"/>
          <a:ea typeface="+mn-ea"/>
          <a:cs typeface="+mn-cs"/>
        </a:defRPr>
      </a:lvl2pPr>
      <a:lvl3pPr marL="411480" indent="-102870" algn="l" defTabSz="514350" rtl="0" eaLnBrk="1" latinLnBrk="0" hangingPunct="1">
        <a:lnSpc>
          <a:spcPct val="90000"/>
        </a:lnSpc>
        <a:spcBef>
          <a:spcPts val="113"/>
        </a:spcBef>
        <a:spcAft>
          <a:spcPts val="225"/>
        </a:spcAft>
        <a:buClr>
          <a:schemeClr val="accent1"/>
        </a:buClr>
        <a:buSzPct val="80000"/>
        <a:buFont typeface="Corbel" pitchFamily="34" charset="0"/>
        <a:buChar char="•"/>
        <a:defRPr sz="12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565785" indent="-102870" algn="l" defTabSz="514350" rtl="0" eaLnBrk="1" latinLnBrk="0" hangingPunct="1">
        <a:lnSpc>
          <a:spcPct val="90000"/>
        </a:lnSpc>
        <a:spcBef>
          <a:spcPts val="113"/>
        </a:spcBef>
        <a:spcAft>
          <a:spcPts val="225"/>
        </a:spcAft>
        <a:buClr>
          <a:schemeClr val="accent1"/>
        </a:buClr>
        <a:buSzPct val="80000"/>
        <a:buFont typeface="Corbel" pitchFamily="34" charset="0"/>
        <a:buChar char="•"/>
        <a:defRPr sz="1050" kern="1200">
          <a:solidFill>
            <a:schemeClr val="accent1"/>
          </a:solidFill>
          <a:latin typeface="+mn-lt"/>
          <a:ea typeface="+mn-ea"/>
          <a:cs typeface="+mn-cs"/>
        </a:defRPr>
      </a:lvl4pPr>
      <a:lvl5pPr marL="690090" indent="-102870" algn="l" defTabSz="514350" rtl="0" eaLnBrk="1" latinLnBrk="0" hangingPunct="1">
        <a:lnSpc>
          <a:spcPct val="90000"/>
        </a:lnSpc>
        <a:spcBef>
          <a:spcPts val="113"/>
        </a:spcBef>
        <a:spcAft>
          <a:spcPts val="225"/>
        </a:spcAft>
        <a:buClr>
          <a:schemeClr val="accent1"/>
        </a:buClr>
        <a:buSzPct val="80000"/>
        <a:buFont typeface="Corbel" pitchFamily="34" charset="0"/>
        <a:buChar char="•"/>
        <a:defRPr sz="1050" kern="1200">
          <a:solidFill>
            <a:schemeClr val="accent1"/>
          </a:solidFill>
          <a:latin typeface="+mn-lt"/>
          <a:ea typeface="+mn-ea"/>
          <a:cs typeface="+mn-cs"/>
        </a:defRPr>
      </a:lvl5pPr>
      <a:lvl6pPr marL="825000" indent="-128588" algn="l" defTabSz="514350" rtl="0" eaLnBrk="1" latinLnBrk="0" hangingPunct="1">
        <a:lnSpc>
          <a:spcPct val="90000"/>
        </a:lnSpc>
        <a:spcBef>
          <a:spcPts val="113"/>
        </a:spcBef>
        <a:spcAft>
          <a:spcPts val="225"/>
        </a:spcAft>
        <a:buClr>
          <a:schemeClr val="accent1"/>
        </a:buClr>
        <a:buSzPct val="80000"/>
        <a:buFont typeface="Corbel" pitchFamily="34" charset="0"/>
        <a:buChar char="•"/>
        <a:defRPr sz="1050" kern="1200">
          <a:solidFill>
            <a:schemeClr val="accent1"/>
          </a:solidFill>
          <a:latin typeface="+mn-lt"/>
          <a:ea typeface="+mn-ea"/>
          <a:cs typeface="+mn-cs"/>
        </a:defRPr>
      </a:lvl6pPr>
      <a:lvl7pPr marL="975000" indent="-128588" algn="l" defTabSz="514350" rtl="0" eaLnBrk="1" latinLnBrk="0" hangingPunct="1">
        <a:lnSpc>
          <a:spcPct val="90000"/>
        </a:lnSpc>
        <a:spcBef>
          <a:spcPts val="113"/>
        </a:spcBef>
        <a:spcAft>
          <a:spcPts val="225"/>
        </a:spcAft>
        <a:buClr>
          <a:schemeClr val="accent1"/>
        </a:buClr>
        <a:buSzPct val="80000"/>
        <a:buFont typeface="Corbel" pitchFamily="34" charset="0"/>
        <a:buChar char="•"/>
        <a:defRPr sz="1050" kern="1200">
          <a:solidFill>
            <a:schemeClr val="accent1"/>
          </a:solidFill>
          <a:latin typeface="+mn-lt"/>
          <a:ea typeface="+mn-ea"/>
          <a:cs typeface="+mn-cs"/>
        </a:defRPr>
      </a:lvl7pPr>
      <a:lvl8pPr marL="1125000" indent="-128588" algn="l" defTabSz="514350" rtl="0" eaLnBrk="1" latinLnBrk="0" hangingPunct="1">
        <a:lnSpc>
          <a:spcPct val="90000"/>
        </a:lnSpc>
        <a:spcBef>
          <a:spcPts val="113"/>
        </a:spcBef>
        <a:spcAft>
          <a:spcPts val="225"/>
        </a:spcAft>
        <a:buClr>
          <a:schemeClr val="accent1"/>
        </a:buClr>
        <a:buSzPct val="80000"/>
        <a:buFont typeface="Corbel" pitchFamily="34" charset="0"/>
        <a:buChar char="•"/>
        <a:defRPr sz="1050" kern="1200">
          <a:solidFill>
            <a:schemeClr val="accent1"/>
          </a:solidFill>
          <a:latin typeface="+mn-lt"/>
          <a:ea typeface="+mn-ea"/>
          <a:cs typeface="+mn-cs"/>
        </a:defRPr>
      </a:lvl8pPr>
      <a:lvl9pPr marL="1275000" indent="-128588" algn="l" defTabSz="514350" rtl="0" eaLnBrk="1" latinLnBrk="0" hangingPunct="1">
        <a:lnSpc>
          <a:spcPct val="90000"/>
        </a:lnSpc>
        <a:spcBef>
          <a:spcPts val="113"/>
        </a:spcBef>
        <a:spcAft>
          <a:spcPts val="225"/>
        </a:spcAft>
        <a:buClr>
          <a:schemeClr val="accent1"/>
        </a:buClr>
        <a:buSzPct val="80000"/>
        <a:buFont typeface="Corbel" pitchFamily="34" charset="0"/>
        <a:buChar char="•"/>
        <a:defRPr sz="105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1pPr>
      <a:lvl2pPr marL="25717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2pPr>
      <a:lvl3pPr marL="51435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3pPr>
      <a:lvl4pPr marL="77152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02870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28587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54305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80022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301978" y="89790"/>
            <a:ext cx="6172199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600" dirty="0">
                <a:latin typeface="Impact" panose="020B0806030902050204" pitchFamily="34" charset="0"/>
                <a:cs typeface="Aharoni" pitchFamily="2" charset="-79"/>
              </a:rPr>
              <a:t>Facilities Services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81195" y="519172"/>
            <a:ext cx="61721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Century Gothic" panose="020B0502020202020204" pitchFamily="34" charset="0"/>
              </a:rPr>
              <a:t>Asbestos Containing Ceiling List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280165" y="8190505"/>
            <a:ext cx="6172200" cy="103105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endParaRPr lang="en-US" sz="1250" b="1" dirty="0">
              <a:latin typeface="Agency FB" panose="020B0503020202020204" pitchFamily="34" charset="0"/>
              <a:cs typeface="Aharoni" pitchFamily="2" charset="-79"/>
            </a:endParaRPr>
          </a:p>
          <a:p>
            <a:pPr algn="ctr"/>
            <a:r>
              <a:rPr lang="en-US" sz="1250" b="1" dirty="0">
                <a:latin typeface="Agency FB" panose="020B0503020202020204" pitchFamily="34" charset="0"/>
                <a:cs typeface="Aharoni" pitchFamily="2" charset="-79"/>
              </a:rPr>
              <a:t>Environmental Health and Safety </a:t>
            </a:r>
          </a:p>
          <a:p>
            <a:pPr algn="ctr"/>
            <a:r>
              <a:rPr lang="en-US" sz="1250" b="1" dirty="0">
                <a:latin typeface="Agency FB" panose="020B0503020202020204" pitchFamily="34" charset="0"/>
                <a:cs typeface="Aharoni" pitchFamily="2" charset="-79"/>
              </a:rPr>
              <a:t>715 W. Raab Rd-Administration Building 1, Campus Box 1320</a:t>
            </a:r>
          </a:p>
          <a:p>
            <a:pPr algn="ctr"/>
            <a:r>
              <a:rPr lang="en-US" sz="1250" b="1" dirty="0">
                <a:latin typeface="Agency FB" panose="020B0503020202020204" pitchFamily="34" charset="0"/>
                <a:cs typeface="Aharoni" pitchFamily="2" charset="-79"/>
              </a:rPr>
              <a:t>Phone: 309-438-8325 Fax: 309-438-3086</a:t>
            </a:r>
          </a:p>
          <a:p>
            <a:pPr algn="ctr"/>
            <a:endParaRPr lang="en-US" sz="1100" b="1" dirty="0">
              <a:latin typeface="Agency FB" panose="020B0503020202020204" pitchFamily="34" charset="0"/>
              <a:cs typeface="Aharoni" pitchFamily="2" charset="-79"/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13781442"/>
              </p:ext>
            </p:extLst>
          </p:nvPr>
        </p:nvGraphicFramePr>
        <p:xfrm>
          <a:off x="954030" y="888504"/>
          <a:ext cx="4949940" cy="315118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0694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4299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81082"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</a:rPr>
                        <a:t>Effective</a:t>
                      </a:r>
                      <a:r>
                        <a:rPr lang="en-US" sz="1600" baseline="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</a:rPr>
                        <a:t> 7-1-26 to 6-30-27</a:t>
                      </a:r>
                      <a:endParaRPr lang="en-US" sz="100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Times New Roman"/>
                      </a:endParaRPr>
                    </a:p>
                  </a:txBody>
                  <a:tcPr marL="87376" marR="87376" marT="43688" marB="43688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4463">
                <a:tc grid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Times New Roman"/>
                        </a:rPr>
                        <a:t>Asbestos Containing Ceiling Tile</a:t>
                      </a:r>
                    </a:p>
                  </a:txBody>
                  <a:tcPr marL="87376" marR="87376" marT="43688" marB="43688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49662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u="none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  <a:r>
                        <a:rPr lang="en-US" sz="1200" b="1" u="none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Building</a:t>
                      </a:r>
                      <a:r>
                        <a:rPr lang="en-US" sz="1200" u="none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 </a:t>
                      </a:r>
                      <a:endParaRPr lang="en-US" sz="1200" u="none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Times New Roman"/>
                      </a:endParaRPr>
                    </a:p>
                  </a:txBody>
                  <a:tcPr marL="47795" marR="47795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u="none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Location</a:t>
                      </a:r>
                      <a:endParaRPr lang="en-US" sz="1200" b="1" u="none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Times New Roman"/>
                      </a:endParaRPr>
                    </a:p>
                  </a:txBody>
                  <a:tcPr marL="47795" marR="47795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83853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FH</a:t>
                      </a:r>
                      <a:endParaRPr lang="en-US" sz="800" b="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Times New Roman"/>
                      </a:endParaRPr>
                    </a:p>
                  </a:txBody>
                  <a:tcPr marL="47795" marR="47795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2 X 4 Lay in – Rooms  204, 204A, 216, 217, B,C-H, 401A</a:t>
                      </a:r>
                      <a:endParaRPr lang="en-US" sz="80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Times New Roman"/>
                      </a:endParaRPr>
                    </a:p>
                  </a:txBody>
                  <a:tcPr marL="47795" marR="47795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12617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FH</a:t>
                      </a:r>
                      <a:endParaRPr lang="en-US" sz="800" b="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Times New Roman"/>
                      </a:endParaRPr>
                    </a:p>
                  </a:txBody>
                  <a:tcPr marL="47795" marR="47795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Times New Roman"/>
                        </a:rPr>
                        <a:t>1 x 1 Ceiling Tile Adhesive (ceiling tile is not)</a:t>
                      </a:r>
                    </a:p>
                  </a:txBody>
                  <a:tcPr marL="47795" marR="47795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54413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NSB</a:t>
                      </a:r>
                      <a:endParaRPr lang="en-US" sz="800" b="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Times New Roman"/>
                      </a:endParaRPr>
                    </a:p>
                  </a:txBody>
                  <a:tcPr marL="47795" marR="47795" marT="0" marB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1</a:t>
                      </a:r>
                      <a:r>
                        <a:rPr lang="en-US" sz="1000" baseline="300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st </a:t>
                      </a: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Floor-Rooms 100 (all rooms), 101(all rooms), 103, 105, 109, 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Hallways 110, 115</a:t>
                      </a:r>
                      <a:endParaRPr lang="en-US" sz="80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2</a:t>
                      </a:r>
                      <a:r>
                        <a:rPr lang="en-US" sz="1000" baseline="300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nd</a:t>
                      </a: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 Floor-Rooms 201B, 201G, 202, 207, 211, 212,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Hallways 217, 218, 219</a:t>
                      </a:r>
                      <a:endParaRPr lang="en-US" sz="80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Stairwell 215 and 220    </a:t>
                      </a:r>
                      <a:endParaRPr lang="en-US" sz="80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Times New Roman"/>
                      </a:endParaRPr>
                    </a:p>
                  </a:txBody>
                  <a:tcPr marL="47795" marR="47795" marT="0" marB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5610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RC</a:t>
                      </a:r>
                      <a:endParaRPr lang="en-US" sz="800" b="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Times New Roman"/>
                      </a:endParaRPr>
                    </a:p>
                  </a:txBody>
                  <a:tcPr marL="47795" marR="47795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Acoustic Rooms 2</a:t>
                      </a:r>
                      <a:r>
                        <a:rPr lang="en-US" sz="1000" baseline="300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nd</a:t>
                      </a: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 Floor-</a:t>
                      </a:r>
                      <a:r>
                        <a:rPr lang="en-US" sz="1000" dirty="0" err="1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transite</a:t>
                      </a:r>
                      <a:r>
                        <a:rPr lang="en-US" sz="1000" baseline="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 </a:t>
                      </a:r>
                      <a:endParaRPr lang="en-US" sz="80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Times New Roman"/>
                      </a:endParaRPr>
                    </a:p>
                  </a:txBody>
                  <a:tcPr marL="47795" marR="47795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5610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Times New Roman"/>
                        </a:rPr>
                        <a:t>RC</a:t>
                      </a:r>
                    </a:p>
                  </a:txBody>
                  <a:tcPr marL="47795" marR="47795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3429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Times New Roman"/>
                        </a:rPr>
                        <a:t>1 x 1 Ceiling Tile Adhesive (ceiling tile is not)</a:t>
                      </a:r>
                    </a:p>
                  </a:txBody>
                  <a:tcPr marL="47795" marR="47795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20201372"/>
                  </a:ext>
                </a:extLst>
              </a:tr>
              <a:tr h="332884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Times New Roman"/>
                        </a:rPr>
                        <a:t>VIT</a:t>
                      </a:r>
                    </a:p>
                  </a:txBody>
                  <a:tcPr marL="47795" marR="47795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Times New Roman"/>
                        </a:rPr>
                        <a:t>2 x 4 Lay</a:t>
                      </a:r>
                      <a:r>
                        <a:rPr lang="en-US" sz="1000" baseline="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Times New Roman"/>
                        </a:rPr>
                        <a:t> in – Room 103 (cold shop area)</a:t>
                      </a:r>
                      <a:endParaRPr lang="en-US" sz="100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Times New Roman"/>
                      </a:endParaRPr>
                    </a:p>
                  </a:txBody>
                  <a:tcPr marL="47795" marR="47795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3226323"/>
              </p:ext>
            </p:extLst>
          </p:nvPr>
        </p:nvGraphicFramePr>
        <p:xfrm>
          <a:off x="954630" y="4060033"/>
          <a:ext cx="4949940" cy="295133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1039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3954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06087">
                <a:tc grid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619125" algn="l"/>
                        </a:tabLst>
                      </a:pPr>
                      <a:r>
                        <a:rPr lang="en-US" sz="15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Asbestos Containing Acoustic Ceilings</a:t>
                      </a:r>
                      <a:endParaRPr lang="en-US" sz="90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Times New Roman"/>
                      </a:endParaRPr>
                    </a:p>
                  </a:txBody>
                  <a:tcPr marL="87376" marR="87376" marT="43688" marB="43688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6774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u="none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 Building</a:t>
                      </a:r>
                      <a:endParaRPr lang="en-US" sz="900" u="none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Times New Roman"/>
                      </a:endParaRPr>
                    </a:p>
                  </a:txBody>
                  <a:tcPr marL="50045" marR="5004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u="none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  </a:t>
                      </a:r>
                      <a:r>
                        <a:rPr lang="en-US" sz="1200" b="1" u="none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Location</a:t>
                      </a:r>
                      <a:r>
                        <a:rPr lang="en-US" sz="1200" u="none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  <a:endParaRPr lang="en-US" sz="900" u="none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Times New Roman"/>
                      </a:endParaRPr>
                    </a:p>
                  </a:txBody>
                  <a:tcPr marL="50045" marR="5004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99603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BON</a:t>
                      </a:r>
                      <a:endParaRPr lang="en-US" sz="800" b="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Times New Roman"/>
                      </a:endParaRPr>
                    </a:p>
                  </a:txBody>
                  <a:tcPr marL="50045" marR="5004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Rooms 183 (Circus Room)</a:t>
                      </a:r>
                    </a:p>
                  </a:txBody>
                  <a:tcPr marL="50045" marR="5004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94894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Times New Roman"/>
                        </a:rPr>
                        <a:t>FSA</a:t>
                      </a:r>
                    </a:p>
                  </a:txBody>
                  <a:tcPr marL="50045" marR="5004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aseline="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Times New Roman"/>
                        </a:rPr>
                        <a:t>Rooms 020/156 </a:t>
                      </a: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Times New Roman"/>
                        </a:rPr>
                        <a:t>(mechanical</a:t>
                      </a:r>
                      <a:r>
                        <a:rPr lang="en-US" sz="1000" baseline="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Times New Roman"/>
                        </a:rPr>
                        <a:t> room)</a:t>
                      </a:r>
                      <a:endParaRPr lang="en-US" sz="100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Times New Roman"/>
                      </a:endParaRPr>
                    </a:p>
                  </a:txBody>
                  <a:tcPr marL="50045" marR="5004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07636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FH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Times New Roman"/>
                      </a:endParaRPr>
                    </a:p>
                  </a:txBody>
                  <a:tcPr marL="50045" marR="5004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Room 324-S.E.A.T. (often considered part of Metcalf)</a:t>
                      </a:r>
                      <a:endParaRPr lang="en-US" sz="90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Times New Roman"/>
                      </a:endParaRPr>
                    </a:p>
                  </a:txBody>
                  <a:tcPr marL="50045" marR="5004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17116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Times New Roman"/>
                        </a:rPr>
                        <a:t>GFS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Times New Roman"/>
                      </a:endParaRPr>
                    </a:p>
                  </a:txBody>
                  <a:tcPr marL="50045" marR="5004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Rooms: 113, 114, 123, 124, 125, 126, 127, 128, 129,130, 130A,131, 133, 134, 135</a:t>
                      </a:r>
                      <a:endParaRPr lang="en-US" sz="90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Times New Roman"/>
                      </a:endParaRPr>
                    </a:p>
                  </a:txBody>
                  <a:tcPr marL="50045" marR="5004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33969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MLS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Times New Roman"/>
                      </a:endParaRPr>
                    </a:p>
                  </a:txBody>
                  <a:tcPr marL="50045" marR="5004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ANY ACOUSTIC/TEXTURED PLASTER CEILING</a:t>
                      </a:r>
                      <a:endParaRPr lang="en-US" sz="90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Times New Roman"/>
                      </a:endParaRPr>
                    </a:p>
                  </a:txBody>
                  <a:tcPr marL="50045" marR="5004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WIH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Times New Roman"/>
                      </a:endParaRPr>
                    </a:p>
                  </a:txBody>
                  <a:tcPr marL="50045" marR="5004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aseline="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</a:rPr>
                        <a:t>9,13, 13A, 30(hall), 117, 118, 119, 142(hall), 214, 215, 216, 217, 229(</a:t>
                      </a:r>
                      <a:r>
                        <a:rPr lang="en-US" sz="1000" baseline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</a:rPr>
                        <a:t>hall),</a:t>
                      </a:r>
                      <a:endParaRPr lang="en-US" sz="90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Times New Roman"/>
                      </a:endParaRPr>
                    </a:p>
                  </a:txBody>
                  <a:tcPr marL="50045" marR="5004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60960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OU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Times New Roman"/>
                      </a:endParaRPr>
                    </a:p>
                  </a:txBody>
                  <a:tcPr marL="50045" marR="5004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 2</a:t>
                      </a:r>
                      <a:r>
                        <a:rPr lang="en-US" sz="1000" baseline="300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nd</a:t>
                      </a: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 floor North/South</a:t>
                      </a:r>
                      <a:r>
                        <a:rPr lang="en-US" sz="1000" baseline="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 hallway, 206, 217, </a:t>
                      </a: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 301, 308 (mech.</a:t>
                      </a:r>
                      <a:r>
                        <a:rPr lang="en-US" sz="1000" baseline="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 room), </a:t>
                      </a: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309, 310, stairwell ceilings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aseline="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Times New Roman"/>
                        </a:rPr>
                        <a:t> **all acoustic/textured ceilings should be assumed to be asbestos containing.  Some ACM ceilings are above ceiling tile.</a:t>
                      </a:r>
                      <a:endParaRPr lang="en-US" sz="90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Times New Roman"/>
                      </a:endParaRPr>
                    </a:p>
                  </a:txBody>
                  <a:tcPr marL="50045" marR="5004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9" name="Rectangle 8"/>
          <p:cNvSpPr/>
          <p:nvPr/>
        </p:nvSpPr>
        <p:spPr>
          <a:xfrm>
            <a:off x="342900" y="7884234"/>
            <a:ext cx="617219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200" dirty="0">
                <a:latin typeface="Century Gothic" panose="020B0502020202020204" pitchFamily="34" charset="0"/>
              </a:rPr>
              <a:t>Please contact the EHS Asbestos Program Coordinator at </a:t>
            </a:r>
            <a:r>
              <a:rPr lang="en-US" sz="1200" b="1" dirty="0">
                <a:latin typeface="Century Gothic" panose="020B0502020202020204" pitchFamily="34" charset="0"/>
              </a:rPr>
              <a:t>309-438-8326</a:t>
            </a:r>
            <a:r>
              <a:rPr lang="en-US" sz="1200" dirty="0">
                <a:latin typeface="Century Gothic" panose="020B0502020202020204" pitchFamily="34" charset="0"/>
              </a:rPr>
              <a:t> </a:t>
            </a:r>
          </a:p>
          <a:p>
            <a:pPr algn="ctr"/>
            <a:r>
              <a:rPr lang="en-US" sz="1200" dirty="0">
                <a:latin typeface="Century Gothic" panose="020B0502020202020204" pitchFamily="34" charset="0"/>
              </a:rPr>
              <a:t>prior to beginning work to verify location to be disturbed or cleaned.  </a:t>
            </a:r>
          </a:p>
        </p:txBody>
      </p:sp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0D7D94BD-3C15-4643-9B3F-F57C3944958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92007958"/>
              </p:ext>
            </p:extLst>
          </p:nvPr>
        </p:nvGraphicFramePr>
        <p:xfrm>
          <a:off x="954030" y="7044944"/>
          <a:ext cx="4949940" cy="74565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10396">
                  <a:extLst>
                    <a:ext uri="{9D8B030D-6E8A-4147-A177-3AD203B41FA5}">
                      <a16:colId xmlns:a16="http://schemas.microsoft.com/office/drawing/2014/main" val="1884606285"/>
                    </a:ext>
                  </a:extLst>
                </a:gridCol>
                <a:gridCol w="4139544">
                  <a:extLst>
                    <a:ext uri="{9D8B030D-6E8A-4147-A177-3AD203B41FA5}">
                      <a16:colId xmlns:a16="http://schemas.microsoft.com/office/drawing/2014/main" val="506183286"/>
                    </a:ext>
                  </a:extLst>
                </a:gridCol>
              </a:tblGrid>
              <a:tr h="279836">
                <a:tc grid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Asbestos Containing Fireproofing</a:t>
                      </a:r>
                      <a:endParaRPr lang="en-US" sz="90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Times New Roman"/>
                      </a:endParaRPr>
                    </a:p>
                  </a:txBody>
                  <a:tcPr marL="50045" marR="5004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18852901"/>
                  </a:ext>
                </a:extLst>
              </a:tr>
              <a:tr h="215716">
                <a:tc>
                  <a:txBody>
                    <a:bodyPr/>
                    <a:lstStyle/>
                    <a:p>
                      <a:pPr algn="ctr"/>
                      <a:r>
                        <a:rPr lang="en-US" sz="1200" u="none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Building</a:t>
                      </a:r>
                      <a:endParaRPr 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marL="50045" marR="5004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u="none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Location</a:t>
                      </a:r>
                      <a:endParaRPr lang="en-US" sz="900" b="1" u="none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Times New Roman"/>
                      </a:endParaRPr>
                    </a:p>
                  </a:txBody>
                  <a:tcPr marL="50045" marR="5004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5153590"/>
                  </a:ext>
                </a:extLst>
              </a:tr>
              <a:tr h="250107">
                <a:tc>
                  <a:txBody>
                    <a:bodyPr/>
                    <a:lstStyle/>
                    <a:p>
                      <a:pPr algn="ctr"/>
                      <a:r>
                        <a:rPr lang="en-US" sz="1000" b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HOV</a:t>
                      </a:r>
                    </a:p>
                  </a:txBody>
                  <a:tcPr marL="50045" marR="5004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Spray on – East basement mech.</a:t>
                      </a:r>
                      <a:r>
                        <a:rPr lang="en-US" sz="1000" b="0" baseline="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 room</a:t>
                      </a:r>
                      <a:r>
                        <a:rPr lang="en-US" sz="1000" b="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 ceiling (above S-5 only)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Times New Roman"/>
                      </a:endParaRPr>
                    </a:p>
                  </a:txBody>
                  <a:tcPr marL="50045" marR="5004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9789792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339261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63229434"/>
              </p:ext>
            </p:extLst>
          </p:nvPr>
        </p:nvGraphicFramePr>
        <p:xfrm>
          <a:off x="381000" y="228600"/>
          <a:ext cx="5943600" cy="8704545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5943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73140">
                <a:tc>
                  <a:txBody>
                    <a:bodyPr/>
                    <a:lstStyle/>
                    <a:p>
                      <a:pPr marL="0" marR="0" algn="ctr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400" cap="all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Water Leak</a:t>
                      </a:r>
                    </a:p>
                    <a:p>
                      <a:pPr marL="0" marR="0" algn="ctr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1400" cap="all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(Involving Ceiling)</a:t>
                      </a:r>
                      <a:endParaRPr lang="en-US" sz="700" b="1" kern="140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cs typeface="Times New Roman"/>
                      </a:endParaRPr>
                    </a:p>
                  </a:txBody>
                  <a:tcPr marL="40424" marR="40424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7508">
                <a:tc>
                  <a:txBody>
                    <a:bodyPr/>
                    <a:lstStyle/>
                    <a:p>
                      <a:pPr marL="0" marR="0" algn="ctr" fontAlgn="base" hangingPunct="0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100" cap="all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Facilities SERVICES</a:t>
                      </a:r>
                      <a:endParaRPr lang="en-US" sz="500" b="1" cap="all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Times New Roman"/>
                        <a:cs typeface="Times New Roman"/>
                      </a:endParaRPr>
                    </a:p>
                  </a:txBody>
                  <a:tcPr marL="40424" marR="40424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45976">
                <a:tc>
                  <a:txBody>
                    <a:bodyPr/>
                    <a:lstStyle/>
                    <a:p>
                      <a:pPr marL="0" marR="0" algn="ctr" fontAlgn="auto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4785" algn="l"/>
                        </a:tabLst>
                      </a:pPr>
                      <a:r>
                        <a:rPr lang="en-US" sz="1050" b="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In the event of a water leak that involves ceiling  material, immediate action is required to determine if the ceiling is asbestos containing material.</a:t>
                      </a:r>
                      <a:endParaRPr lang="en-US" sz="1050" b="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Times New Roman"/>
                        <a:cs typeface="Times New Roman"/>
                      </a:endParaRPr>
                    </a:p>
                  </a:txBody>
                  <a:tcPr marL="40424" marR="40424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43883">
                <a:tc>
                  <a:txBody>
                    <a:bodyPr/>
                    <a:lstStyle/>
                    <a:p>
                      <a:pPr marL="746125" marR="0" indent="0" algn="ctr" fontAlgn="base" hangingPunct="0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400" cap="all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Procedure</a:t>
                      </a:r>
                      <a:endParaRPr lang="en-US" sz="1400" b="1" cap="all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Times New Roman"/>
                        <a:cs typeface="Times New Roman"/>
                      </a:endParaRPr>
                    </a:p>
                  </a:txBody>
                  <a:tcPr marL="40424" marR="40424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932806">
                <a:tc>
                  <a:txBody>
                    <a:bodyPr/>
                    <a:lstStyle/>
                    <a:p>
                      <a:pPr marL="342900" marR="0" lvl="0" indent="-342900" hangingPunct="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en-US" sz="1000" b="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Determine if ceiling is on the Asbestos Containing Ceiling List.</a:t>
                      </a:r>
                    </a:p>
                    <a:p>
                      <a:pPr marL="342900" marR="0" lvl="0" indent="-342900" hangingPunct="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en-US" sz="1000" b="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If you are not sure notify Environmental Health and Safety at   309-438-8325 (during off hours contact the on-call safety officer via ISUPD at 309-438-8631).</a:t>
                      </a:r>
                      <a:endParaRPr lang="en-US" sz="1000" b="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cs typeface="Times New Roman"/>
                      </a:endParaRPr>
                    </a:p>
                  </a:txBody>
                  <a:tcPr marL="40424" marR="40424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60852">
                <a:tc>
                  <a:txBody>
                    <a:bodyPr/>
                    <a:lstStyle/>
                    <a:p>
                      <a:pPr marL="461963" marR="0" indent="0" algn="ctr" fontAlgn="base" hangingPunct="0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400" cap="all" dirty="0" err="1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NoN</a:t>
                      </a:r>
                      <a:r>
                        <a:rPr lang="en-US" sz="1400" cap="all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-Asbestos Containing Ceiling  </a:t>
                      </a:r>
                      <a:endParaRPr lang="en-US" sz="1400" b="1" cap="all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Times New Roman"/>
                        <a:cs typeface="Times New Roman"/>
                      </a:endParaRPr>
                    </a:p>
                  </a:txBody>
                  <a:tcPr marL="40424" marR="40424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292558">
                <a:tc>
                  <a:txBody>
                    <a:bodyPr/>
                    <a:lstStyle/>
                    <a:p>
                      <a:pPr marL="0" marR="0" hangingPunct="0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050" u="none" strike="noStrike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r>
                        <a:rPr lang="en-US" sz="1050" b="1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Notify the following individuals:</a:t>
                      </a:r>
                    </a:p>
                    <a:p>
                      <a:pPr marL="342900" marR="0" lvl="0" indent="-342900" hangingPunct="0"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+mj-lt"/>
                        <a:buAutoNum type="arabicPeriod"/>
                      </a:pPr>
                      <a:r>
                        <a:rPr lang="en-US" sz="1000" b="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Facilities Services Work Management 309-438-5656.</a:t>
                      </a:r>
                    </a:p>
                    <a:p>
                      <a:pPr marL="342900" marR="0" lvl="0" indent="-342900" hangingPunct="0"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+mj-lt"/>
                        <a:buAutoNum type="arabicPeriod"/>
                      </a:pPr>
                      <a:r>
                        <a:rPr lang="en-US" sz="1000" b="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Heating Plant 309-438-5516. </a:t>
                      </a:r>
                    </a:p>
                    <a:p>
                      <a:pPr marL="342900" marR="0" lvl="0" indent="-342900" hangingPunct="0"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+mj-lt"/>
                        <a:buAutoNum type="arabicPeriod"/>
                      </a:pPr>
                      <a:r>
                        <a:rPr lang="en-US" sz="1000" b="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If the leak is considered a </a:t>
                      </a:r>
                      <a:r>
                        <a:rPr lang="en-US" sz="1000" b="0" u="sng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major</a:t>
                      </a:r>
                      <a:r>
                        <a:rPr lang="en-US" sz="1000" b="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 water leak notify the on-call Safety Officer.</a:t>
                      </a:r>
                    </a:p>
                    <a:p>
                      <a:pPr marL="742950" marR="0" lvl="1" indent="-285750" hangingPunct="0"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+mj-lt"/>
                        <a:buAutoNum type="alphaLcPeriod"/>
                      </a:pPr>
                      <a:r>
                        <a:rPr lang="en-US" sz="1000" b="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A </a:t>
                      </a:r>
                      <a:r>
                        <a:rPr lang="en-US" sz="1000" b="0" u="sng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major</a:t>
                      </a:r>
                      <a:r>
                        <a:rPr lang="en-US" sz="1000" b="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 water leak is defined as leaks that could be caused by a roof leak, plumbing pipe, sprinkler system failure, and/or heating and cooling systems in which water floods one or more rooms. A major water leak is water leaking out of multiple electrical fixtures; damaging ceilings, furnishings and/or equipment in the rooms.  </a:t>
                      </a:r>
                      <a:endParaRPr lang="en-US" sz="10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40424" marR="40424" marT="0" marB="0" anchor="ctr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38277">
                <a:tc>
                  <a:txBody>
                    <a:bodyPr/>
                    <a:lstStyle/>
                    <a:p>
                      <a:pPr marL="0" marR="0" algn="ctr" hangingPunct="0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ASBESTOS CONTAINING CEILING 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Times New Roman"/>
                        <a:cs typeface="Times New Roman"/>
                      </a:endParaRPr>
                    </a:p>
                  </a:txBody>
                  <a:tcPr marL="40424" marR="40424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989545">
                <a:tc>
                  <a:txBody>
                    <a:bodyPr/>
                    <a:lstStyle/>
                    <a:p>
                      <a:pPr marL="0" marR="0" algn="just" hangingPunct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925830" algn="l"/>
                          <a:tab pos="6198870" algn="r"/>
                        </a:tabLst>
                      </a:pPr>
                      <a:r>
                        <a:rPr lang="en-US" sz="1050" b="1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Notify the following individuals:</a:t>
                      </a:r>
                    </a:p>
                    <a:p>
                      <a:pPr marL="342900" marR="0" lvl="0" indent="-342900" hangingPunct="0"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+mj-lt"/>
                        <a:buAutoNum type="arabicPeriod"/>
                      </a:pPr>
                      <a:r>
                        <a:rPr lang="en-US" sz="1000" b="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Facilities Services Work Management 309-438-5656.</a:t>
                      </a:r>
                    </a:p>
                    <a:p>
                      <a:pPr marL="342900" marR="0" lvl="0" indent="-342900" hangingPunct="0"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+mj-lt"/>
                        <a:buAutoNum type="arabicPeriod"/>
                      </a:pPr>
                      <a:r>
                        <a:rPr lang="en-US" sz="1000" b="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Heating Plant 309-438-5516. </a:t>
                      </a:r>
                    </a:p>
                    <a:p>
                      <a:pPr marL="342900" marR="0" lvl="0" indent="-342900" hangingPunct="0"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+mj-lt"/>
                        <a:buAutoNum type="arabicPeriod"/>
                      </a:pPr>
                      <a:r>
                        <a:rPr lang="en-US" sz="1000" b="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Environmental Health and Safety at 309-438-8325 </a:t>
                      </a:r>
                      <a:r>
                        <a:rPr lang="en-US" sz="900" b="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(during off hours contact the on-call safety officer via ISUPD at 309-438-8631).</a:t>
                      </a:r>
                    </a:p>
                    <a:p>
                      <a:pPr marL="0" marR="0" hangingPunct="0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050" b="1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Procedure:</a:t>
                      </a:r>
                    </a:p>
                    <a:p>
                      <a:pPr marL="342900" marR="0" lvl="0" indent="-342900" hangingPunct="0"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+mj-lt"/>
                        <a:buAutoNum type="arabicPeriod"/>
                      </a:pPr>
                      <a:r>
                        <a:rPr lang="en-US" sz="1000" b="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Do not enter room.</a:t>
                      </a:r>
                    </a:p>
                    <a:p>
                      <a:pPr marL="342900" marR="0" lvl="0" indent="-342900" hangingPunct="0"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+mj-lt"/>
                        <a:buAutoNum type="arabicPeriod"/>
                      </a:pPr>
                      <a:r>
                        <a:rPr lang="en-US" sz="1000" b="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Turn off water (remotely, even if you need to shut down all of building).</a:t>
                      </a:r>
                    </a:p>
                    <a:p>
                      <a:pPr marL="342900" marR="0" lvl="0" indent="-342900" hangingPunct="0"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+mj-lt"/>
                        <a:buAutoNum type="arabicPeriod"/>
                      </a:pPr>
                      <a:r>
                        <a:rPr lang="en-US" sz="1000" b="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Secure room if possible.</a:t>
                      </a:r>
                    </a:p>
                    <a:p>
                      <a:pPr marL="342900" marR="0" lvl="0" indent="-342900" hangingPunct="0"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+mj-lt"/>
                        <a:buAutoNum type="arabicPeriod"/>
                      </a:pPr>
                      <a:r>
                        <a:rPr lang="en-US" sz="1000" b="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Cordon off area with “Danger – Do Not Enter/Authorized Personnel Only” signage.</a:t>
                      </a:r>
                    </a:p>
                    <a:p>
                      <a:pPr marL="342900" marR="0" lvl="0" indent="-342900" hangingPunct="0"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+mj-lt"/>
                        <a:buAutoNum type="arabicPeriod"/>
                      </a:pPr>
                      <a:r>
                        <a:rPr lang="en-US" sz="1000" b="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Building occupants should be notified of water outage and appropriate signage installed.</a:t>
                      </a:r>
                      <a:endParaRPr lang="en-US" sz="10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40424" marR="40424" marT="0" marB="0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88444139"/>
      </p:ext>
    </p:extLst>
  </p:cSld>
  <p:clrMapOvr>
    <a:masterClrMapping/>
  </p:clrMapOvr>
</p:sld>
</file>

<file path=ppt/theme/theme1.xml><?xml version="1.0" encoding="utf-8"?>
<a:theme xmlns:a="http://schemas.openxmlformats.org/drawingml/2006/main" name="Basis">
  <a:themeElements>
    <a:clrScheme name="Basis">
      <a:dk1>
        <a:srgbClr val="000000"/>
      </a:dk1>
      <a:lt1>
        <a:srgbClr val="FFFFFF"/>
      </a:lt1>
      <a:dk2>
        <a:srgbClr val="565349"/>
      </a:dk2>
      <a:lt2>
        <a:srgbClr val="DDDDDD"/>
      </a:lt2>
      <a:accent1>
        <a:srgbClr val="A6B727"/>
      </a:accent1>
      <a:accent2>
        <a:srgbClr val="DF5327"/>
      </a:accent2>
      <a:accent3>
        <a:srgbClr val="FE9E00"/>
      </a:accent3>
      <a:accent4>
        <a:srgbClr val="418AB3"/>
      </a:accent4>
      <a:accent5>
        <a:srgbClr val="D7D447"/>
      </a:accent5>
      <a:accent6>
        <a:srgbClr val="818183"/>
      </a:accent6>
      <a:hlink>
        <a:srgbClr val="F59E00"/>
      </a:hlink>
      <a:folHlink>
        <a:srgbClr val="B2B2B2"/>
      </a:folHlink>
    </a:clrScheme>
    <a:fontScheme name="Basis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sis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90E45F77-AEFC-46EF-A7C1-5B338C297B0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Basis</Template>
  <TotalTime>2395</TotalTime>
  <Words>618</Words>
  <Application>Microsoft Office PowerPoint</Application>
  <PresentationFormat>On-screen Show (4:3)</PresentationFormat>
  <Paragraphs>75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Agency FB</vt:lpstr>
      <vt:lpstr>Century Gothic</vt:lpstr>
      <vt:lpstr>Corbel</vt:lpstr>
      <vt:lpstr>Impact</vt:lpstr>
      <vt:lpstr>Basis</vt:lpstr>
      <vt:lpstr>PowerPoint Presentation</vt:lpstr>
      <vt:lpstr>PowerPoint Presentation</vt:lpstr>
    </vt:vector>
  </TitlesOfParts>
  <Company>Illinois State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Opperman, Kathryn</dc:creator>
  <cp:lastModifiedBy>Redell, George</cp:lastModifiedBy>
  <cp:revision>128</cp:revision>
  <cp:lastPrinted>2023-05-05T16:10:36Z</cp:lastPrinted>
  <dcterms:created xsi:type="dcterms:W3CDTF">2012-11-20T21:10:10Z</dcterms:created>
  <dcterms:modified xsi:type="dcterms:W3CDTF">2026-06-10T14:16:37Z</dcterms:modified>
</cp:coreProperties>
</file>