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70" r:id="rId3"/>
    <p:sldId id="260" r:id="rId4"/>
    <p:sldId id="275" r:id="rId5"/>
    <p:sldId id="271" r:id="rId6"/>
    <p:sldId id="272" r:id="rId7"/>
    <p:sldId id="273" r:id="rId8"/>
    <p:sldId id="274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7693" autoAdjust="0"/>
  </p:normalViewPr>
  <p:slideViewPr>
    <p:cSldViewPr snapToGrid="0" snapToObjects="1">
      <p:cViewPr varScale="1">
        <p:scale>
          <a:sx n="158" d="100"/>
          <a:sy n="158" d="100"/>
        </p:scale>
        <p:origin x="126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903A-2073-784D-8946-48612F554BA2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075-071F-D74D-A1D0-4F29ABCF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17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903A-2073-784D-8946-48612F554BA2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075-071F-D74D-A1D0-4F29ABCF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4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903A-2073-784D-8946-48612F554BA2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075-071F-D74D-A1D0-4F29ABCF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48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903A-2073-784D-8946-48612F554BA2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075-071F-D74D-A1D0-4F29ABCF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76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903A-2073-784D-8946-48612F554BA2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075-071F-D74D-A1D0-4F29ABCF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2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903A-2073-784D-8946-48612F554BA2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075-071F-D74D-A1D0-4F29ABCF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93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903A-2073-784D-8946-48612F554BA2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075-071F-D74D-A1D0-4F29ABCF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60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903A-2073-784D-8946-48612F554BA2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075-071F-D74D-A1D0-4F29ABCF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9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903A-2073-784D-8946-48612F554BA2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075-071F-D74D-A1D0-4F29ABCF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47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903A-2073-784D-8946-48612F554BA2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075-071F-D74D-A1D0-4F29ABCF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71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903A-2073-784D-8946-48612F554BA2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075-071F-D74D-A1D0-4F29ABCF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6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6903A-2073-784D-8946-48612F554BA2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E7075-071F-D74D-A1D0-4F29ABCF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6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hs.illinoisstate.ed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237B7B-686D-AFB0-CCBA-85EB7EC5E1A7}"/>
              </a:ext>
            </a:extLst>
          </p:cNvPr>
          <p:cNvSpPr txBox="1"/>
          <p:nvPr/>
        </p:nvSpPr>
        <p:spPr>
          <a:xfrm>
            <a:off x="289068" y="741532"/>
            <a:ext cx="8807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12E420-96A4-6E3B-5D74-B7AD76E7ACAC}"/>
              </a:ext>
            </a:extLst>
          </p:cNvPr>
          <p:cNvSpPr txBox="1"/>
          <p:nvPr/>
        </p:nvSpPr>
        <p:spPr>
          <a:xfrm>
            <a:off x="-58995" y="741532"/>
            <a:ext cx="9155799" cy="1665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88900" dist="50800" dir="4260000" algn="ctr" rotWithShape="0">
                    <a:srgbClr val="000000">
                      <a:alpha val="12000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Hazard Communication Training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88900" dist="50800" dir="4260000" algn="ctr" rotWithShape="0">
                    <a:srgbClr val="000000">
                      <a:alpha val="12000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  3D Printer Use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3BF5CF-3B09-2F01-8C7F-F1AD4F6DF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114" y="2406603"/>
            <a:ext cx="4043771" cy="22209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B50ABB-E74D-F235-C3D4-C7B32FED3418}"/>
              </a:ext>
            </a:extLst>
          </p:cNvPr>
          <p:cNvSpPr txBox="1"/>
          <p:nvPr/>
        </p:nvSpPr>
        <p:spPr>
          <a:xfrm>
            <a:off x="1825148" y="4981162"/>
            <a:ext cx="72716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715 W. Raab Rd, Administration Building 1, Normal</a:t>
            </a:r>
          </a:p>
          <a:p>
            <a:r>
              <a:rPr lang="en-US" dirty="0">
                <a:solidFill>
                  <a:schemeClr val="bg1"/>
                </a:solidFill>
              </a:rPr>
              <a:t>Phone: (309)438-8326</a:t>
            </a:r>
          </a:p>
          <a:p>
            <a:r>
              <a:rPr lang="en-US" dirty="0">
                <a:solidFill>
                  <a:schemeClr val="bg1"/>
                </a:solidFill>
              </a:rPr>
              <a:t>Website:  </a:t>
            </a:r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https://ehs.illinoisstate.edu/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Email: sysenvironmental@ilstu.edu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132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5600B7-19F9-3F3B-D218-8D946DB7A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BD6B8B-3F48-60AC-D3F1-F5DFFDD41AC2}"/>
              </a:ext>
            </a:extLst>
          </p:cNvPr>
          <p:cNvSpPr txBox="1"/>
          <p:nvPr/>
        </p:nvSpPr>
        <p:spPr>
          <a:xfrm>
            <a:off x="396743" y="359861"/>
            <a:ext cx="8132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01600" dist="1016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		   </a:t>
            </a:r>
            <a:r>
              <a:rPr lang="en-US" sz="4000" b="1" dirty="0">
                <a:solidFill>
                  <a:prstClr val="white"/>
                </a:solidFill>
                <a:effectLst>
                  <a:outerShdw blurRad="101600" dist="101600" dir="270000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GHS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01600" dist="1016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Hazard Pictogram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AED21-7E79-3A30-5AE2-940A88D9F8E1}"/>
              </a:ext>
            </a:extLst>
          </p:cNvPr>
          <p:cNvSpPr txBox="1">
            <a:spLocks/>
          </p:cNvSpPr>
          <p:nvPr/>
        </p:nvSpPr>
        <p:spPr>
          <a:xfrm>
            <a:off x="396743" y="1192750"/>
            <a:ext cx="7240745" cy="4343400"/>
          </a:xfrm>
          <a:prstGeom prst="rect">
            <a:avLst/>
          </a:prstGeom>
          <a:effectLst>
            <a:outerShdw blurRad="50800" dist="508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•"/>
              <a:defRPr sz="32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–"/>
              <a:defRPr sz="28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•"/>
              <a:defRPr sz="24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–"/>
              <a:defRPr sz="20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»"/>
              <a:defRPr sz="20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141832-FBD5-D597-DA8E-7292453B6A5A}"/>
              </a:ext>
            </a:extLst>
          </p:cNvPr>
          <p:cNvSpPr txBox="1">
            <a:spLocks/>
          </p:cNvSpPr>
          <p:nvPr/>
        </p:nvSpPr>
        <p:spPr>
          <a:xfrm>
            <a:off x="320040" y="1261462"/>
            <a:ext cx="4251960" cy="4884420"/>
          </a:xfrm>
          <a:prstGeom prst="rect">
            <a:avLst/>
          </a:prstGeom>
          <a:effectLst>
            <a:outerShdw blurRad="50800" dist="508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•"/>
              <a:defRPr sz="32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–"/>
              <a:defRPr sz="28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•"/>
              <a:defRPr sz="24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–"/>
              <a:defRPr sz="20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»"/>
              <a:defRPr sz="20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Exclamation Mark:</a:t>
            </a:r>
          </a:p>
          <a:p>
            <a:pPr marL="342900" marR="0" lvl="0" indent="-34290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Irritant (skin and eye)</a:t>
            </a:r>
          </a:p>
          <a:p>
            <a:pPr marL="342900" marR="0" lvl="0" indent="-34290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Skin Sensitizer</a:t>
            </a:r>
          </a:p>
          <a:p>
            <a:pPr marL="342900" marR="0" lvl="0" indent="-34290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Acute Toxicity</a:t>
            </a:r>
          </a:p>
          <a:p>
            <a:pPr marL="342900" marR="0" lvl="0" indent="-34290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Narcotic Effects</a:t>
            </a:r>
          </a:p>
          <a:p>
            <a:pPr marL="342900" marR="0" lvl="0" indent="-34290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Respiratory Tract Irritant</a:t>
            </a:r>
          </a:p>
          <a:p>
            <a:pPr marL="342900" marR="0" lvl="0" indent="-34290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Hazardous to Ozone Layer (non-mandatory)</a:t>
            </a:r>
          </a:p>
          <a:p>
            <a:pPr marL="342900" marR="0" lvl="0" indent="-34290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1CB829-21C1-1059-407E-93996BD9A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433" y="1819516"/>
            <a:ext cx="3298222" cy="32189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D89033-9A77-BCFB-4F53-24B8723CC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7157" y="1845748"/>
            <a:ext cx="3206774" cy="31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1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B5B09F-4C46-AF72-FB63-D2A136853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F62FA7-11EA-3545-8B53-22D15A4577BE}"/>
              </a:ext>
            </a:extLst>
          </p:cNvPr>
          <p:cNvSpPr txBox="1"/>
          <p:nvPr/>
        </p:nvSpPr>
        <p:spPr>
          <a:xfrm>
            <a:off x="396743" y="359861"/>
            <a:ext cx="8132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01600" dist="1016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		   GHS Hazard Pictogram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464D0-E731-1A18-5F70-2C185A55C7D4}"/>
              </a:ext>
            </a:extLst>
          </p:cNvPr>
          <p:cNvSpPr txBox="1">
            <a:spLocks/>
          </p:cNvSpPr>
          <p:nvPr/>
        </p:nvSpPr>
        <p:spPr>
          <a:xfrm>
            <a:off x="396743" y="1192750"/>
            <a:ext cx="7240745" cy="4343400"/>
          </a:xfrm>
          <a:prstGeom prst="rect">
            <a:avLst/>
          </a:prstGeom>
          <a:effectLst>
            <a:outerShdw blurRad="50800" dist="508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•"/>
              <a:defRPr sz="32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–"/>
              <a:defRPr sz="28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•"/>
              <a:defRPr sz="24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–"/>
              <a:defRPr sz="20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»"/>
              <a:defRPr sz="20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2464F4A-8373-5328-3B5F-4FC3C9E269EF}"/>
              </a:ext>
            </a:extLst>
          </p:cNvPr>
          <p:cNvSpPr txBox="1">
            <a:spLocks/>
          </p:cNvSpPr>
          <p:nvPr/>
        </p:nvSpPr>
        <p:spPr>
          <a:xfrm>
            <a:off x="320040" y="1261462"/>
            <a:ext cx="4251960" cy="4884420"/>
          </a:xfrm>
          <a:prstGeom prst="rect">
            <a:avLst/>
          </a:prstGeom>
          <a:effectLst>
            <a:outerShdw blurRad="50800" dist="508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•"/>
              <a:defRPr sz="32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–"/>
              <a:defRPr sz="28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•"/>
              <a:defRPr sz="24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–"/>
              <a:defRPr sz="20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»"/>
              <a:defRPr sz="20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96F4D-F0E8-3731-4F28-6600A75EB6D1}"/>
              </a:ext>
            </a:extLst>
          </p:cNvPr>
          <p:cNvSpPr/>
          <p:nvPr/>
        </p:nvSpPr>
        <p:spPr>
          <a:xfrm>
            <a:off x="5145713" y="1966943"/>
            <a:ext cx="3139134" cy="313913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0DF423-3ECC-80EE-452F-A785B9F5F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713" y="1969707"/>
            <a:ext cx="3139134" cy="31391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BF524F-A571-58DE-F193-142515EA6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17" y="1192750"/>
            <a:ext cx="4590686" cy="50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97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FCE3B6-48F3-9D46-43DD-C7E5F6E38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1360F1-C23E-7BEB-12A0-D6968D10154B}"/>
              </a:ext>
            </a:extLst>
          </p:cNvPr>
          <p:cNvSpPr txBox="1"/>
          <p:nvPr/>
        </p:nvSpPr>
        <p:spPr>
          <a:xfrm>
            <a:off x="396743" y="359861"/>
            <a:ext cx="8132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01600" dist="1016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		   GHS Hazard Pictogram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8E9F2-A419-1CD1-DD71-29EB6B84F4E3}"/>
              </a:ext>
            </a:extLst>
          </p:cNvPr>
          <p:cNvSpPr txBox="1">
            <a:spLocks/>
          </p:cNvSpPr>
          <p:nvPr/>
        </p:nvSpPr>
        <p:spPr>
          <a:xfrm>
            <a:off x="396743" y="1192750"/>
            <a:ext cx="7240745" cy="4343400"/>
          </a:xfrm>
          <a:prstGeom prst="rect">
            <a:avLst/>
          </a:prstGeom>
          <a:effectLst>
            <a:outerShdw blurRad="50800" dist="508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•"/>
              <a:defRPr sz="32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–"/>
              <a:defRPr sz="28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•"/>
              <a:defRPr sz="24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–"/>
              <a:defRPr sz="20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»"/>
              <a:defRPr sz="20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E221887-B260-E7DC-2395-43B66113A4F6}"/>
              </a:ext>
            </a:extLst>
          </p:cNvPr>
          <p:cNvSpPr txBox="1">
            <a:spLocks/>
          </p:cNvSpPr>
          <p:nvPr/>
        </p:nvSpPr>
        <p:spPr>
          <a:xfrm>
            <a:off x="320040" y="1261462"/>
            <a:ext cx="4251960" cy="4884420"/>
          </a:xfrm>
          <a:prstGeom prst="rect">
            <a:avLst/>
          </a:prstGeom>
          <a:effectLst>
            <a:outerShdw blurRad="50800" dist="508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•"/>
              <a:defRPr sz="32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–"/>
              <a:defRPr sz="28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•"/>
              <a:defRPr sz="24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–"/>
              <a:defRPr sz="20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»"/>
              <a:defRPr sz="20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CB2975-A278-FE8C-388F-BA2DD7624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915" y="1067747"/>
            <a:ext cx="4669941" cy="51576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513483-80B4-D17B-ED64-FE8B8DB72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44" y="1442922"/>
            <a:ext cx="3543886" cy="3386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6BAEC0-C78F-5420-B2D0-84E93F38A7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586" y="1442922"/>
            <a:ext cx="3454201" cy="329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785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60E029-E2D9-D2B8-DC8E-211835956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5D0094-BA6A-552A-2EA1-25045C256632}"/>
              </a:ext>
            </a:extLst>
          </p:cNvPr>
          <p:cNvSpPr txBox="1"/>
          <p:nvPr/>
        </p:nvSpPr>
        <p:spPr>
          <a:xfrm>
            <a:off x="396743" y="359861"/>
            <a:ext cx="8132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01600" dist="1016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		   GHS Hazard Pictogram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59126-FED4-21B5-EA94-A829B5A4B94A}"/>
              </a:ext>
            </a:extLst>
          </p:cNvPr>
          <p:cNvSpPr txBox="1">
            <a:spLocks/>
          </p:cNvSpPr>
          <p:nvPr/>
        </p:nvSpPr>
        <p:spPr>
          <a:xfrm>
            <a:off x="396743" y="1192750"/>
            <a:ext cx="7240745" cy="4343400"/>
          </a:xfrm>
          <a:prstGeom prst="rect">
            <a:avLst/>
          </a:prstGeom>
          <a:effectLst>
            <a:outerShdw blurRad="50800" dist="508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•"/>
              <a:defRPr sz="32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–"/>
              <a:defRPr sz="28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•"/>
              <a:defRPr sz="24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–"/>
              <a:defRPr sz="20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»"/>
              <a:defRPr sz="20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C2A864-694C-4DA3-DD97-093A85F8619C}"/>
              </a:ext>
            </a:extLst>
          </p:cNvPr>
          <p:cNvSpPr txBox="1">
            <a:spLocks/>
          </p:cNvSpPr>
          <p:nvPr/>
        </p:nvSpPr>
        <p:spPr>
          <a:xfrm>
            <a:off x="320040" y="1261462"/>
            <a:ext cx="4251960" cy="4884420"/>
          </a:xfrm>
          <a:prstGeom prst="rect">
            <a:avLst/>
          </a:prstGeom>
          <a:effectLst>
            <a:outerShdw blurRad="50800" dist="508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•"/>
              <a:defRPr sz="32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–"/>
              <a:defRPr sz="28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•"/>
              <a:defRPr sz="24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–"/>
              <a:defRPr sz="20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»"/>
              <a:defRPr sz="20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4C33E9-3FA1-57BE-EEC5-080B418EA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44" y="1442922"/>
            <a:ext cx="3543886" cy="3386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B655CF-0235-5557-EDFB-C7ABDDDF9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42" y="1508700"/>
            <a:ext cx="3528283" cy="32548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1E8F83-72A6-7B24-B273-EB3006107B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4297" y="1321850"/>
            <a:ext cx="4206605" cy="499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63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35837A-1982-5304-3BCB-6A7E273B2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53DC40-C4B3-4F87-F084-7266C3265D37}"/>
              </a:ext>
            </a:extLst>
          </p:cNvPr>
          <p:cNvSpPr txBox="1"/>
          <p:nvPr/>
        </p:nvSpPr>
        <p:spPr>
          <a:xfrm>
            <a:off x="396743" y="359861"/>
            <a:ext cx="8132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01600" dist="1016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		   GHS Hazard Pictogram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4EBD8-C286-9425-CF89-135D179CB16A}"/>
              </a:ext>
            </a:extLst>
          </p:cNvPr>
          <p:cNvSpPr txBox="1">
            <a:spLocks/>
          </p:cNvSpPr>
          <p:nvPr/>
        </p:nvSpPr>
        <p:spPr>
          <a:xfrm>
            <a:off x="396743" y="1192750"/>
            <a:ext cx="7240745" cy="4343400"/>
          </a:xfrm>
          <a:prstGeom prst="rect">
            <a:avLst/>
          </a:prstGeom>
          <a:effectLst>
            <a:outerShdw blurRad="50800" dist="508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•"/>
              <a:defRPr sz="32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–"/>
              <a:defRPr sz="28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•"/>
              <a:defRPr sz="24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–"/>
              <a:defRPr sz="20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»"/>
              <a:defRPr sz="20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B5DB7E-8F46-8FFB-17D7-44EC7A5DCF96}"/>
              </a:ext>
            </a:extLst>
          </p:cNvPr>
          <p:cNvSpPr txBox="1">
            <a:spLocks/>
          </p:cNvSpPr>
          <p:nvPr/>
        </p:nvSpPr>
        <p:spPr>
          <a:xfrm>
            <a:off x="320040" y="1261462"/>
            <a:ext cx="4251960" cy="4884420"/>
          </a:xfrm>
          <a:prstGeom prst="rect">
            <a:avLst/>
          </a:prstGeom>
          <a:effectLst>
            <a:outerShdw blurRad="50800" dist="508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•"/>
              <a:defRPr sz="32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–"/>
              <a:defRPr sz="28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•"/>
              <a:defRPr sz="24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–"/>
              <a:defRPr sz="20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»"/>
              <a:defRPr sz="20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0093C2-4A47-6ACA-8F65-C8CE50EB3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498" y="1067747"/>
            <a:ext cx="2880643" cy="25344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99F238-7792-FCC2-7AB6-4E631CE3E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144" y="3665879"/>
            <a:ext cx="2875162" cy="25295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C36E88-DD22-6A63-1661-D1A6E4956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6207" y="1077555"/>
            <a:ext cx="2646283" cy="24375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3327AE-5821-0476-2C4A-D4FCB8505B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3677" y="3731382"/>
            <a:ext cx="2646283" cy="23485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09329C-14A1-B6AA-B568-59568225F6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816" y="1030761"/>
            <a:ext cx="4285859" cy="49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68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C08BB3-D173-A96B-FF62-DF7207C08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9F582-D08C-D144-0EE7-337D3AF754B5}"/>
              </a:ext>
            </a:extLst>
          </p:cNvPr>
          <p:cNvSpPr txBox="1">
            <a:spLocks/>
          </p:cNvSpPr>
          <p:nvPr/>
        </p:nvSpPr>
        <p:spPr>
          <a:xfrm>
            <a:off x="396743" y="1192750"/>
            <a:ext cx="7240745" cy="4343400"/>
          </a:xfrm>
          <a:prstGeom prst="rect">
            <a:avLst/>
          </a:prstGeom>
          <a:effectLst>
            <a:outerShdw blurRad="50800" dist="508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•"/>
              <a:defRPr sz="32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–"/>
              <a:defRPr sz="28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•"/>
              <a:defRPr sz="24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–"/>
              <a:defRPr sz="20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»"/>
              <a:defRPr sz="20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B36F4EF-F00F-EA2F-F612-EC4F6C479A66}"/>
              </a:ext>
            </a:extLst>
          </p:cNvPr>
          <p:cNvSpPr txBox="1">
            <a:spLocks/>
          </p:cNvSpPr>
          <p:nvPr/>
        </p:nvSpPr>
        <p:spPr>
          <a:xfrm>
            <a:off x="320040" y="1261462"/>
            <a:ext cx="4251960" cy="4884420"/>
          </a:xfrm>
          <a:prstGeom prst="rect">
            <a:avLst/>
          </a:prstGeom>
          <a:effectLst>
            <a:outerShdw blurRad="50800" dist="508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•"/>
              <a:defRPr sz="32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–"/>
              <a:defRPr sz="28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•"/>
              <a:defRPr sz="24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–"/>
              <a:defRPr sz="20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»"/>
              <a:defRPr sz="20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545F35-F39D-E2FB-D368-1FEE48AEA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03" y="1603208"/>
            <a:ext cx="4035902" cy="46455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8DE78E-F173-4D86-B7A8-00A0C1410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06" y="1689313"/>
            <a:ext cx="3357737" cy="29770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953398-F227-2BCA-AE78-92E7A6D729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378" y="1766759"/>
            <a:ext cx="3357737" cy="28131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D6DBD1-DE8E-00B3-28F0-3B8CEAF195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5888" y="2203345"/>
            <a:ext cx="4285859" cy="49259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10B529-5329-9DA0-5176-C2DC08752B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206" y="393390"/>
            <a:ext cx="8340051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02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4A316E-FBC4-9802-5ADD-36B7E8BC0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A8D7E-0B15-534E-2FD0-70DC8CA69CD0}"/>
              </a:ext>
            </a:extLst>
          </p:cNvPr>
          <p:cNvSpPr txBox="1">
            <a:spLocks/>
          </p:cNvSpPr>
          <p:nvPr/>
        </p:nvSpPr>
        <p:spPr>
          <a:xfrm>
            <a:off x="396743" y="1192750"/>
            <a:ext cx="7240745" cy="4343400"/>
          </a:xfrm>
          <a:prstGeom prst="rect">
            <a:avLst/>
          </a:prstGeom>
          <a:effectLst>
            <a:outerShdw blurRad="50800" dist="508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•"/>
              <a:defRPr sz="32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–"/>
              <a:defRPr sz="28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•"/>
              <a:defRPr sz="24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–"/>
              <a:defRPr sz="20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»"/>
              <a:defRPr sz="20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DDA985A-104D-2680-C953-D82CF619C899}"/>
              </a:ext>
            </a:extLst>
          </p:cNvPr>
          <p:cNvSpPr txBox="1">
            <a:spLocks/>
          </p:cNvSpPr>
          <p:nvPr/>
        </p:nvSpPr>
        <p:spPr>
          <a:xfrm>
            <a:off x="320040" y="1261462"/>
            <a:ext cx="4251960" cy="4884420"/>
          </a:xfrm>
          <a:prstGeom prst="rect">
            <a:avLst/>
          </a:prstGeom>
          <a:effectLst>
            <a:outerShdw blurRad="50800" dist="508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•"/>
              <a:defRPr sz="32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–"/>
              <a:defRPr sz="28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•"/>
              <a:defRPr sz="24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–"/>
              <a:defRPr sz="20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»"/>
              <a:defRPr sz="20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758B81-1E7F-5432-2C73-A4C56986A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787" y="-114611"/>
            <a:ext cx="4035902" cy="46455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65492A6-7EC4-E9C6-531B-70BDA7B2B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905" y="2748227"/>
            <a:ext cx="2487384" cy="32189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161FD9-817D-16AA-4424-1FAEDA3DFE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6505" y="2748227"/>
            <a:ext cx="2493480" cy="32189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4C6AFD-D6C3-8572-86EA-1254585850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532" y="353787"/>
            <a:ext cx="8340051" cy="13046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07743A-588B-6324-7978-29E36CDD4B3C}"/>
              </a:ext>
            </a:extLst>
          </p:cNvPr>
          <p:cNvSpPr txBox="1"/>
          <p:nvPr/>
        </p:nvSpPr>
        <p:spPr>
          <a:xfrm>
            <a:off x="1070487" y="1241181"/>
            <a:ext cx="63556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“Danger” – more severe hazards</a:t>
            </a:r>
          </a:p>
          <a:p>
            <a:r>
              <a:rPr lang="en-US" sz="3200" dirty="0">
                <a:solidFill>
                  <a:schemeClr val="bg1"/>
                </a:solidFill>
              </a:rPr>
              <a:t>“Warning” – less severe hazards</a:t>
            </a:r>
          </a:p>
        </p:txBody>
      </p:sp>
    </p:spTree>
    <p:extLst>
      <p:ext uri="{BB962C8B-B14F-4D97-AF65-F5344CB8AC3E}">
        <p14:creationId xmlns:p14="http://schemas.microsoft.com/office/powerpoint/2010/main" val="3140467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863DBE-F5F3-B5F0-33D3-52E0FB8B0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EA3BAD-429D-4C11-8966-DC6B353B26AF}"/>
              </a:ext>
            </a:extLst>
          </p:cNvPr>
          <p:cNvSpPr txBox="1"/>
          <p:nvPr/>
        </p:nvSpPr>
        <p:spPr>
          <a:xfrm>
            <a:off x="312665" y="359861"/>
            <a:ext cx="7922833" cy="544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4000" dirty="0">
                <a:solidFill>
                  <a:schemeClr val="bg1"/>
                </a:solidFill>
              </a:rPr>
              <a:t>Hazards Associated with 3D Printing 			   Physical Hazards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Hot surfaces: Nozzle/bed temperatures &gt;200°C.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Moving parts: Entanglement and pinch hazards.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Electrical and fire hazards from wiring and power supplies.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UV exposure from resin curing lamps.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674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E85916-9AC1-2D3C-5898-C1F70895C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025143-B6EC-C984-C826-8619003763C7}"/>
              </a:ext>
            </a:extLst>
          </p:cNvPr>
          <p:cNvSpPr txBox="1"/>
          <p:nvPr/>
        </p:nvSpPr>
        <p:spPr>
          <a:xfrm>
            <a:off x="312665" y="359861"/>
            <a:ext cx="7922833" cy="439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Container Labeling Requirements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Product identifier, signal word, hazard and precautionary statements.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Pictograms per GHS system.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Manufacturer contact information.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Common pictograms: Flame, Exclamation, Health hazard, Skull &amp; Crossbones.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708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C114CC-472F-7BC4-DD0B-58A63B560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E4C6A5-35DB-D6E4-20D5-DC09F14F2CB6}"/>
              </a:ext>
            </a:extLst>
          </p:cNvPr>
          <p:cNvSpPr txBox="1"/>
          <p:nvPr/>
        </p:nvSpPr>
        <p:spPr>
          <a:xfrm>
            <a:off x="312665" y="359861"/>
            <a:ext cx="7922833" cy="469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Safety Data Sheets (SDS)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Know where SDSs are located and how to read them.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sections: Identification, Hazards, First Aid, PPE, Handling &amp; Storage.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Example: Isopropyl Alcohol – Flammable, 400 ppm OSHA PEL, use gloves/goggles.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17334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A18CF0-B81D-454B-B7A6-A40137DDB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069DD4-5F7C-1CBC-CDA8-A36D3AE5AA05}"/>
              </a:ext>
            </a:extLst>
          </p:cNvPr>
          <p:cNvSpPr txBox="1"/>
          <p:nvPr/>
        </p:nvSpPr>
        <p:spPr>
          <a:xfrm>
            <a:off x="289068" y="741532"/>
            <a:ext cx="880773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Introduction to Hazard Communication</a:t>
            </a:r>
          </a:p>
          <a:p>
            <a:r>
              <a:rPr lang="en-US" sz="4000" dirty="0">
                <a:solidFill>
                  <a:schemeClr val="bg1"/>
                </a:solidFill>
              </a:rPr>
              <a:t>						(</a:t>
            </a:r>
            <a:r>
              <a:rPr lang="en-US" sz="4000" dirty="0" err="1">
                <a:solidFill>
                  <a:schemeClr val="bg1"/>
                </a:solidFill>
              </a:rPr>
              <a:t>HazCom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Purpose: Ensure employees understand chemical and physical hazards of 3D printer use.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Covers labeling, Safety Data Sheets (SDS), and protective measures.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OSHA 'Right to Know' and 'Right to Understand' principles.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03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350EBA-4F66-40D7-7B64-BB3C2A17E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3893B7-814E-42DB-884D-6B9D137B1E55}"/>
              </a:ext>
            </a:extLst>
          </p:cNvPr>
          <p:cNvSpPr txBox="1"/>
          <p:nvPr/>
        </p:nvSpPr>
        <p:spPr>
          <a:xfrm>
            <a:off x="312665" y="359861"/>
            <a:ext cx="7922833" cy="3219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Safe Work Practices - Before Printing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Review SDSs for all materials.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Ensure ventilation or fume extraction.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Inspect printers for damage or frayed cords.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31563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36433E-6C90-AC10-9EB5-53B07B0AC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68B492-8576-4F33-59DC-D2267452A46C}"/>
              </a:ext>
            </a:extLst>
          </p:cNvPr>
          <p:cNvSpPr txBox="1"/>
          <p:nvPr/>
        </p:nvSpPr>
        <p:spPr>
          <a:xfrm>
            <a:off x="312665" y="359861"/>
            <a:ext cx="7922833" cy="4942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schemeClr val="bg1"/>
                </a:solidFill>
              </a:rPr>
              <a:t>Safe Work Practices - During Printing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Avoid skin contact with resin or melted plastic.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Wear nitrile gloves, safety glasses, lab coat, respirator if needed.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Keep printer enclosures closed.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4000" dirty="0">
              <a:solidFill>
                <a:schemeClr val="bg1"/>
              </a:solidFill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02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A31A48-8744-7001-69A9-DD2376B18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C52524-43B3-2E16-60B2-381FB1B9C479}"/>
              </a:ext>
            </a:extLst>
          </p:cNvPr>
          <p:cNvSpPr txBox="1"/>
          <p:nvPr/>
        </p:nvSpPr>
        <p:spPr>
          <a:xfrm>
            <a:off x="312665" y="359861"/>
            <a:ext cx="7922833" cy="37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schemeClr val="bg1"/>
                </a:solidFill>
              </a:rPr>
              <a:t>Safe Work Practices - After Printing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Allow parts to cool before handling.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Clean with approved solvents in ventilated areas.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Dispose of waste properly and wash hands.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969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7E04B4-A308-D128-9690-330998E73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60BE64-406A-105D-3BEA-7C726F45E293}"/>
              </a:ext>
            </a:extLst>
          </p:cNvPr>
          <p:cNvSpPr txBox="1"/>
          <p:nvPr/>
        </p:nvSpPr>
        <p:spPr>
          <a:xfrm>
            <a:off x="312665" y="359861"/>
            <a:ext cx="7922833" cy="479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schemeClr val="bg1"/>
                </a:solidFill>
              </a:rPr>
              <a:t>			Emergency Procedures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Spills: Absorb, ventilate, dispose per SDS.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Fire: Use CO₂ or dry chemical extinguisher.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Skin/Eye Contact: Rinse 15 minutes, seek medical attention.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Inhalation: Move to fresh air, get help if symptoms persist.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23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5B2170-A59B-72B2-E455-F8F1D31E6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E006FB-2883-A0A1-1424-5D747223F7EB}"/>
              </a:ext>
            </a:extLst>
          </p:cNvPr>
          <p:cNvSpPr txBox="1"/>
          <p:nvPr/>
        </p:nvSpPr>
        <p:spPr>
          <a:xfrm>
            <a:off x="82590" y="359861"/>
            <a:ext cx="7922833" cy="3219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schemeClr val="bg1"/>
                </a:solidFill>
              </a:rPr>
              <a:t>					Documentation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Keep training attendance logs.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Maintain SDSs and chemical inventories.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Track hazardous waste disposal records.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01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8DABCA-22FE-760A-B610-A01777948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98F2FA-AA93-40A4-337F-603EE4DB5275}"/>
              </a:ext>
            </a:extLst>
          </p:cNvPr>
          <p:cNvSpPr txBox="1"/>
          <p:nvPr/>
        </p:nvSpPr>
        <p:spPr>
          <a:xfrm>
            <a:off x="82590" y="359861"/>
            <a:ext cx="7922833" cy="479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schemeClr val="bg1"/>
                </a:solidFill>
              </a:rPr>
              <a:t>						References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OSHA 29 CFR 1910.1200 – Hazard Communication Standard.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NIOSH: Emissions from Desktop 3D Printers.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Manufacturer SDSs.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OSHA SHIB 03-10-10: Potential Hazards of 3D Printing.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999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92BB33-C0EF-C873-7C01-DE17F50A0BCA}"/>
              </a:ext>
            </a:extLst>
          </p:cNvPr>
          <p:cNvSpPr txBox="1"/>
          <p:nvPr/>
        </p:nvSpPr>
        <p:spPr>
          <a:xfrm>
            <a:off x="312665" y="359861"/>
            <a:ext cx="7922833" cy="539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4000" dirty="0">
                <a:solidFill>
                  <a:schemeClr val="bg1"/>
                </a:solidFill>
              </a:rPr>
              <a:t>Hazards Associated with 3D Printing 			   Chemical Hazards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Thermoplastics (ABS, PLA, PETG, Nylon): Fume and ultrafine particle exposure.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Resins (Acrylate, Methacrylate): Skin/eye irritation, allergic reaction.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Solvents (Isopropyl Alcohol, Acetone): Flammable, inhalation hazard.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Adhesives (Epoxy, Super Glue): Respiratory sensitizer, flammable vapors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61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DDA5C5-3C27-5CCF-FEFD-E51A6A99A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5712CE-7E7E-1293-FC55-69E680047368}"/>
              </a:ext>
            </a:extLst>
          </p:cNvPr>
          <p:cNvSpPr txBox="1"/>
          <p:nvPr/>
        </p:nvSpPr>
        <p:spPr>
          <a:xfrm>
            <a:off x="120912" y="199195"/>
            <a:ext cx="77837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	  </a:t>
            </a:r>
            <a:r>
              <a:rPr lang="en-US" sz="4000" dirty="0">
                <a:solidFill>
                  <a:schemeClr val="bg1"/>
                </a:solidFill>
              </a:rPr>
              <a:t>  Globally Harmonize System(GHS)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31D269-9C0B-02B8-38FB-C5FAAB6FC817}"/>
              </a:ext>
            </a:extLst>
          </p:cNvPr>
          <p:cNvSpPr txBox="1"/>
          <p:nvPr/>
        </p:nvSpPr>
        <p:spPr>
          <a:xfrm>
            <a:off x="570555" y="1367822"/>
            <a:ext cx="80028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Adopted by OSHA in 2012 as a part of the Hazard Communication Standard.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Worldwide system for standardizing how chemicals are classified and labeled based on their health, physical, and environmental hazards.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Utilizes standard pictograms, signal words and hazard statements </a:t>
            </a:r>
          </a:p>
        </p:txBody>
      </p:sp>
    </p:spTree>
    <p:extLst>
      <p:ext uri="{BB962C8B-B14F-4D97-AF65-F5344CB8AC3E}">
        <p14:creationId xmlns:p14="http://schemas.microsoft.com/office/powerpoint/2010/main" val="1623912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B7CDD6-5D5F-3923-3AF2-C2B15160E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7C060E-75D5-FA7F-E339-D209EB20CA88}"/>
              </a:ext>
            </a:extLst>
          </p:cNvPr>
          <p:cNvSpPr txBox="1"/>
          <p:nvPr/>
        </p:nvSpPr>
        <p:spPr>
          <a:xfrm>
            <a:off x="52899" y="199195"/>
            <a:ext cx="8584780" cy="2019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	  </a:t>
            </a:r>
            <a:r>
              <a:rPr lang="en-US" sz="4000" dirty="0">
                <a:solidFill>
                  <a:schemeClr val="bg1"/>
                </a:solidFill>
              </a:rPr>
              <a:t> Globally Harmonize System(GHS)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solidFill>
                <a:schemeClr val="bg1"/>
              </a:solidFill>
              <a:latin typeface="Calibri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3BAD75-32D7-4836-CA6A-CCC83187D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94" y="1308466"/>
            <a:ext cx="6799663" cy="510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4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C8C6FB-3B28-AA59-E3F7-E946D51F7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C06847-7156-268C-1D88-D42F71C83BB9}"/>
              </a:ext>
            </a:extLst>
          </p:cNvPr>
          <p:cNvSpPr txBox="1"/>
          <p:nvPr/>
        </p:nvSpPr>
        <p:spPr>
          <a:xfrm>
            <a:off x="312665" y="359861"/>
            <a:ext cx="7922833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				Safety Data Sheets (SDSs)</a:t>
            </a:r>
          </a:p>
          <a:p>
            <a:pPr marL="342900" marR="0" lvl="0" indent="-34290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SDS are multi-page documents that contain more detailed information about a chemical than the container label.</a:t>
            </a:r>
          </a:p>
          <a:p>
            <a:pPr marL="342900" marR="0" lvl="0" indent="-34290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Departmental leads/supervisors shall maintain copies of required SDSs for each hazardous chemical and shall ensure that they are readily accessible during each work shift. </a:t>
            </a:r>
          </a:p>
          <a:p>
            <a:pPr marL="342900" marR="0" lvl="0" indent="-34290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Illinois State University employees have 24/7 access to KHA SDS Online, the University’s online SDS management system. Each department should have a designated administrator of the </a:t>
            </a:r>
            <a:r>
              <a:rPr lang="en-US" sz="2000" dirty="0">
                <a:solidFill>
                  <a:srgbClr val="C0504D">
                    <a:lumMod val="20000"/>
                    <a:lumOff val="80000"/>
                  </a:srgbClr>
                </a:solidFill>
                <a:latin typeface="Calibri"/>
              </a:rPr>
              <a:t>KHA Online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database for their specific area(s). 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15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6A0516-274D-A795-C14F-6EFD82AB5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228853-BF33-8970-949C-92480FA877DA}"/>
              </a:ext>
            </a:extLst>
          </p:cNvPr>
          <p:cNvSpPr txBox="1"/>
          <p:nvPr/>
        </p:nvSpPr>
        <p:spPr>
          <a:xfrm>
            <a:off x="312665" y="359861"/>
            <a:ext cx="738038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01600" dist="1016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			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01600" dist="1016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16-Section SDS Format</a:t>
            </a:r>
          </a:p>
          <a:p>
            <a:endParaRPr lang="en-US" sz="4000" b="1" dirty="0">
              <a:solidFill>
                <a:prstClr val="white"/>
              </a:solidFill>
              <a:effectLst>
                <a:outerShdw blurRad="101600" dist="101600" dir="2700000">
                  <a:srgbClr val="000000">
                    <a:alpha val="43000"/>
                  </a:srgbClr>
                </a:outerShdw>
              </a:effectLst>
              <a:latin typeface="Calibri"/>
              <a:ea typeface="+mj-ea"/>
              <a:cs typeface="+mj-cs"/>
            </a:endParaRPr>
          </a:p>
          <a:p>
            <a:endParaRPr lang="en-US" sz="4000" b="1" dirty="0">
              <a:solidFill>
                <a:prstClr val="white"/>
              </a:solidFill>
              <a:effectLst>
                <a:outerShdw blurRad="101600" dist="101600" dir="2700000">
                  <a:srgbClr val="000000">
                    <a:alpha val="43000"/>
                  </a:srgbClr>
                </a:outerShdw>
              </a:effectLst>
              <a:latin typeface="Calibri"/>
              <a:ea typeface="+mj-ea"/>
              <a:cs typeface="+mj-cs"/>
            </a:endParaRPr>
          </a:p>
          <a:p>
            <a:endParaRPr lang="en-US" sz="4000" b="1" dirty="0">
              <a:solidFill>
                <a:prstClr val="white"/>
              </a:solidFill>
              <a:effectLst>
                <a:outerShdw blurRad="101600" dist="101600" dir="2700000">
                  <a:srgbClr val="000000">
                    <a:alpha val="43000"/>
                  </a:srgbClr>
                </a:outerShdw>
              </a:effectLst>
              <a:latin typeface="Calibri"/>
              <a:ea typeface="+mj-ea"/>
              <a:cs typeface="+mj-cs"/>
            </a:endParaRPr>
          </a:p>
          <a:p>
            <a:endParaRPr lang="en-US" sz="4000" b="1" dirty="0">
              <a:solidFill>
                <a:prstClr val="white"/>
              </a:solidFill>
              <a:effectLst>
                <a:outerShdw blurRad="101600" dist="101600" dir="2700000">
                  <a:srgbClr val="000000">
                    <a:alpha val="43000"/>
                  </a:srgbClr>
                </a:outerShdw>
              </a:effectLst>
              <a:latin typeface="Calibri"/>
              <a:ea typeface="+mj-ea"/>
              <a:cs typeface="+mj-cs"/>
            </a:endParaRPr>
          </a:p>
          <a:p>
            <a:endParaRPr lang="en-US" sz="4000" b="1" dirty="0">
              <a:solidFill>
                <a:prstClr val="white"/>
              </a:solidFill>
              <a:effectLst>
                <a:outerShdw blurRad="101600" dist="101600" dir="2700000">
                  <a:srgbClr val="000000">
                    <a:alpha val="43000"/>
                  </a:srgbClr>
                </a:outerShdw>
              </a:effectLst>
              <a:latin typeface="Calibri"/>
              <a:ea typeface="+mj-ea"/>
              <a:cs typeface="+mj-cs"/>
            </a:endParaRPr>
          </a:p>
          <a:p>
            <a:endParaRPr lang="en-US" sz="4000" b="1" dirty="0">
              <a:solidFill>
                <a:prstClr val="white"/>
              </a:solidFill>
              <a:effectLst>
                <a:outerShdw blurRad="101600" dist="101600" dir="2700000">
                  <a:srgbClr val="000000">
                    <a:alpha val="43000"/>
                  </a:srgbClr>
                </a:outerShdw>
              </a:effectLst>
              <a:latin typeface="Calibri"/>
              <a:ea typeface="+mj-ea"/>
              <a:cs typeface="+mj-cs"/>
            </a:endParaRPr>
          </a:p>
          <a:p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5AE5BF4-968B-067B-4D9F-61BE530D6F09}"/>
              </a:ext>
            </a:extLst>
          </p:cNvPr>
          <p:cNvSpPr txBox="1">
            <a:spLocks/>
          </p:cNvSpPr>
          <p:nvPr/>
        </p:nvSpPr>
        <p:spPr>
          <a:xfrm>
            <a:off x="457200" y="1143000"/>
            <a:ext cx="4038600" cy="5412921"/>
          </a:xfrm>
          <a:prstGeom prst="rect">
            <a:avLst/>
          </a:prstGeom>
          <a:effectLst>
            <a:outerShdw blurRad="50800" dist="508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•"/>
              <a:defRPr sz="32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–"/>
              <a:defRPr sz="28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•"/>
              <a:defRPr sz="24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–"/>
              <a:defRPr sz="20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»"/>
              <a:defRPr sz="20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5780" marR="0" lvl="0" indent="-45720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Identification</a:t>
            </a:r>
          </a:p>
          <a:p>
            <a:pPr marL="525780" marR="0" lvl="0" indent="-45720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Hazard(s) Identification</a:t>
            </a:r>
          </a:p>
          <a:p>
            <a:pPr marL="525780" marR="0" lvl="0" indent="-45720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Composition/Information on Ingredients</a:t>
            </a:r>
          </a:p>
          <a:p>
            <a:pPr marL="525780" marR="0" lvl="0" indent="-45720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First-Aid Measures</a:t>
            </a:r>
          </a:p>
          <a:p>
            <a:pPr marL="525780" marR="0" lvl="0" indent="-45720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Fire-Fighting Measures</a:t>
            </a:r>
          </a:p>
          <a:p>
            <a:pPr marL="525780" marR="0" lvl="0" indent="-45720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Accidental Release Measures</a:t>
            </a:r>
          </a:p>
          <a:p>
            <a:pPr marL="525780" marR="0" lvl="0" indent="-45720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Handling and Storage</a:t>
            </a:r>
          </a:p>
          <a:p>
            <a:pPr marL="525780" marR="0" lvl="0" indent="-45720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Exposure Controls/Personal Protection</a:t>
            </a:r>
          </a:p>
          <a:p>
            <a:pPr marL="342900" marR="0" lvl="0" indent="-34290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012F2B6-F251-9794-7036-1B905F4D44EB}"/>
              </a:ext>
            </a:extLst>
          </p:cNvPr>
          <p:cNvSpPr txBox="1">
            <a:spLocks/>
          </p:cNvSpPr>
          <p:nvPr/>
        </p:nvSpPr>
        <p:spPr>
          <a:xfrm>
            <a:off x="4648200" y="1143000"/>
            <a:ext cx="4038600" cy="5410200"/>
          </a:xfrm>
          <a:prstGeom prst="rect">
            <a:avLst/>
          </a:prstGeom>
          <a:effectLst>
            <a:outerShdw blurRad="50800" dist="508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•"/>
              <a:defRPr sz="32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–"/>
              <a:defRPr sz="28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•"/>
              <a:defRPr sz="24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–"/>
              <a:defRPr sz="20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»"/>
              <a:defRPr sz="20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5780" marR="0" lvl="0" indent="-45720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Physical and Chemical Properties</a:t>
            </a:r>
          </a:p>
          <a:p>
            <a:pPr marL="525780" marR="0" lvl="0" indent="-45720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Stability and Reactivity</a:t>
            </a:r>
          </a:p>
          <a:p>
            <a:pPr marL="525780" marR="0" lvl="0" indent="-45720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Toxicological Information</a:t>
            </a:r>
          </a:p>
          <a:p>
            <a:pPr marL="525780" marR="0" lvl="0" indent="-45720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Ecological Information</a:t>
            </a:r>
          </a:p>
          <a:p>
            <a:pPr marL="525780" marR="0" lvl="0" indent="-45720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Disposal Considerations</a:t>
            </a:r>
          </a:p>
          <a:p>
            <a:pPr marL="525780" marR="0" lvl="0" indent="-45720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Transport Information</a:t>
            </a:r>
          </a:p>
          <a:p>
            <a:pPr marL="525780" marR="0" lvl="0" indent="-45720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Regulatory Information</a:t>
            </a:r>
          </a:p>
          <a:p>
            <a:pPr marL="525780" marR="0" lvl="0" indent="-45720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Other Information</a:t>
            </a:r>
          </a:p>
          <a:p>
            <a:pPr marL="342900" marR="0" lvl="0" indent="-34290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102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B911B0-1516-F3A4-84F3-9F0882732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9AE752-52CF-F53B-3A23-DD982E7BEDDE}"/>
              </a:ext>
            </a:extLst>
          </p:cNvPr>
          <p:cNvSpPr txBox="1"/>
          <p:nvPr/>
        </p:nvSpPr>
        <p:spPr>
          <a:xfrm>
            <a:off x="396744" y="359861"/>
            <a:ext cx="7380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01600" dist="1016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					Pictograms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3BDF2-D7F6-18EE-5542-626F63E875C7}"/>
              </a:ext>
            </a:extLst>
          </p:cNvPr>
          <p:cNvSpPr txBox="1">
            <a:spLocks/>
          </p:cNvSpPr>
          <p:nvPr/>
        </p:nvSpPr>
        <p:spPr>
          <a:xfrm>
            <a:off x="396743" y="1192750"/>
            <a:ext cx="7240745" cy="4343400"/>
          </a:xfrm>
          <a:prstGeom prst="rect">
            <a:avLst/>
          </a:prstGeom>
          <a:effectLst>
            <a:outerShdw blurRad="50800" dist="508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•"/>
              <a:defRPr sz="32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–"/>
              <a:defRPr sz="28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•"/>
              <a:defRPr sz="24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–"/>
              <a:defRPr sz="20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»"/>
              <a:defRPr sz="20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symbol plus a red diamond border intended to convey specific information about the hazards of a chemical.</a:t>
            </a: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1F1F11-9CEF-0BB0-AAAE-F544ACFAF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194" y="3429000"/>
            <a:ext cx="4017612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83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7B3B3B-59A6-C6EE-68C3-E5200FE82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AED10D-CFBB-D293-FAC4-2CAE68507A23}"/>
              </a:ext>
            </a:extLst>
          </p:cNvPr>
          <p:cNvSpPr txBox="1"/>
          <p:nvPr/>
        </p:nvSpPr>
        <p:spPr>
          <a:xfrm>
            <a:off x="396743" y="359861"/>
            <a:ext cx="8132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01600" dist="1016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		   GHS Hazard Pictogram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5CEBA-B223-924C-877B-87B53933778E}"/>
              </a:ext>
            </a:extLst>
          </p:cNvPr>
          <p:cNvSpPr txBox="1">
            <a:spLocks/>
          </p:cNvSpPr>
          <p:nvPr/>
        </p:nvSpPr>
        <p:spPr>
          <a:xfrm>
            <a:off x="396743" y="1192750"/>
            <a:ext cx="7240745" cy="4343400"/>
          </a:xfrm>
          <a:prstGeom prst="rect">
            <a:avLst/>
          </a:prstGeom>
          <a:effectLst>
            <a:outerShdw blurRad="50800" dist="508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•"/>
              <a:defRPr sz="32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–"/>
              <a:defRPr sz="28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•"/>
              <a:defRPr sz="24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–"/>
              <a:defRPr sz="20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»"/>
              <a:defRPr sz="20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5CCFA8-F4AA-F8AA-AB87-BDFED9DD1401}"/>
              </a:ext>
            </a:extLst>
          </p:cNvPr>
          <p:cNvSpPr txBox="1"/>
          <p:nvPr/>
        </p:nvSpPr>
        <p:spPr>
          <a:xfrm>
            <a:off x="414087" y="1166828"/>
            <a:ext cx="5114866" cy="2096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Corrosion:</a:t>
            </a:r>
          </a:p>
          <a:p>
            <a:pPr marL="342900" marR="0" lvl="0" indent="-34290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Skin &amp; Metal Corrosion/Burns</a:t>
            </a:r>
          </a:p>
          <a:p>
            <a:pPr marL="342900" marR="0" lvl="0" indent="-34290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Eye Damage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6EC848-9524-69FA-7B13-188DFE4D8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17" y="3405449"/>
            <a:ext cx="3182388" cy="31458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F3339E-DF8C-49F9-D66B-8DD1BFDF4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79" y="3425489"/>
            <a:ext cx="3048264" cy="3072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411027-1E54-9649-4098-ECFDE50145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7425" y="3425489"/>
            <a:ext cx="3298222" cy="31031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8C9B63-4099-3CAE-8DDB-6AD7A01DBE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6680" y="3437682"/>
            <a:ext cx="3139712" cy="3048264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B46DC57-27F4-8F36-7213-104677B1297D}"/>
              </a:ext>
            </a:extLst>
          </p:cNvPr>
          <p:cNvSpPr txBox="1">
            <a:spLocks/>
          </p:cNvSpPr>
          <p:nvPr/>
        </p:nvSpPr>
        <p:spPr>
          <a:xfrm>
            <a:off x="4017115" y="1192750"/>
            <a:ext cx="4038600" cy="4876800"/>
          </a:xfrm>
          <a:prstGeom prst="rect">
            <a:avLst/>
          </a:prstGeom>
          <a:effectLst>
            <a:outerShdw blurRad="50800" dist="508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•"/>
              <a:defRPr sz="32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–"/>
              <a:defRPr sz="28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•"/>
              <a:defRPr sz="24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–"/>
              <a:defRPr sz="20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Font typeface="Arial"/>
              <a:buChar char="»"/>
              <a:defRPr sz="2000" b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Skull &amp; Crossbones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342900" marR="0" lvl="0" indent="-34290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Acute Toxicity (fatal or toxic)</a:t>
            </a:r>
          </a:p>
          <a:p>
            <a:pPr marL="342900" marR="0" lvl="0" indent="-34290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784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1871</TotalTime>
  <Words>822</Words>
  <Application>Microsoft Office PowerPoint</Application>
  <PresentationFormat>On-screen Show (4:3)</PresentationFormat>
  <Paragraphs>124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Walles, Evan</dc:creator>
  <cp:lastModifiedBy>Larson, John</cp:lastModifiedBy>
  <cp:revision>16</cp:revision>
  <dcterms:created xsi:type="dcterms:W3CDTF">2019-11-01T14:44:11Z</dcterms:created>
  <dcterms:modified xsi:type="dcterms:W3CDTF">2026-02-05T18:30:18Z</dcterms:modified>
</cp:coreProperties>
</file>