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6" r:id="rId6"/>
    <p:sldId id="258" r:id="rId7"/>
    <p:sldId id="264" r:id="rId8"/>
    <p:sldId id="259" r:id="rId9"/>
    <p:sldId id="260" r:id="rId10"/>
    <p:sldId id="286" r:id="rId11"/>
    <p:sldId id="269" r:id="rId12"/>
    <p:sldId id="270" r:id="rId13"/>
    <p:sldId id="268" r:id="rId14"/>
    <p:sldId id="271" r:id="rId15"/>
    <p:sldId id="272" r:id="rId16"/>
    <p:sldId id="26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9" r:id="rId31"/>
    <p:sldId id="28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6E58A-D1C7-46F5-8860-7B2113839489}" v="747" dt="2025-09-10T14:59:23.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4" autoAdjust="0"/>
    <p:restoredTop sz="94660"/>
  </p:normalViewPr>
  <p:slideViewPr>
    <p:cSldViewPr snapToGrid="0">
      <p:cViewPr varScale="1">
        <p:scale>
          <a:sx n="149" d="100"/>
          <a:sy n="149" d="100"/>
        </p:scale>
        <p:origin x="120" y="3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4228D-36F5-4656-AB28-F5E0F3A1C38C}"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17EEAAB2-D634-4891-998F-A80BF2CC0FB8}">
      <dgm:prSet/>
      <dgm:spPr/>
      <dgm:t>
        <a:bodyPr/>
        <a:lstStyle/>
        <a:p>
          <a:r>
            <a:rPr lang="en-US"/>
            <a:t>What is Methylene Chloride</a:t>
          </a:r>
        </a:p>
      </dgm:t>
    </dgm:pt>
    <dgm:pt modelId="{4251D415-76F9-4C1B-BFE0-770F9F58CBEB}" type="parTrans" cxnId="{FAD0211B-D5A6-4C5A-A8E3-D8CE49115C69}">
      <dgm:prSet/>
      <dgm:spPr/>
      <dgm:t>
        <a:bodyPr/>
        <a:lstStyle/>
        <a:p>
          <a:endParaRPr lang="en-US"/>
        </a:p>
      </dgm:t>
    </dgm:pt>
    <dgm:pt modelId="{EA6BF9CD-0CEA-420A-A7BA-1EEEC37FDB07}" type="sibTrans" cxnId="{FAD0211B-D5A6-4C5A-A8E3-D8CE49115C69}">
      <dgm:prSet/>
      <dgm:spPr/>
      <dgm:t>
        <a:bodyPr/>
        <a:lstStyle/>
        <a:p>
          <a:endParaRPr lang="en-US"/>
        </a:p>
      </dgm:t>
    </dgm:pt>
    <dgm:pt modelId="{646F6B51-FA03-45A3-8711-FCB09F8AA67C}">
      <dgm:prSet/>
      <dgm:spPr/>
      <dgm:t>
        <a:bodyPr/>
        <a:lstStyle/>
        <a:p>
          <a:r>
            <a:rPr lang="en-US"/>
            <a:t>Methylene Chloride in the Laboratory</a:t>
          </a:r>
        </a:p>
      </dgm:t>
    </dgm:pt>
    <dgm:pt modelId="{26748A9C-AF32-4A28-A372-55B4853D79A3}" type="parTrans" cxnId="{F01BD8B3-A117-487D-B843-3CA14EF6DA8B}">
      <dgm:prSet/>
      <dgm:spPr/>
      <dgm:t>
        <a:bodyPr/>
        <a:lstStyle/>
        <a:p>
          <a:endParaRPr lang="en-US"/>
        </a:p>
      </dgm:t>
    </dgm:pt>
    <dgm:pt modelId="{412F85D5-FA1C-4E6B-8B81-532F2FD25107}" type="sibTrans" cxnId="{F01BD8B3-A117-487D-B843-3CA14EF6DA8B}">
      <dgm:prSet/>
      <dgm:spPr/>
      <dgm:t>
        <a:bodyPr/>
        <a:lstStyle/>
        <a:p>
          <a:endParaRPr lang="en-US"/>
        </a:p>
      </dgm:t>
    </dgm:pt>
    <dgm:pt modelId="{26E9E6FE-1BBE-4BA9-9BD5-57308EBCE541}">
      <dgm:prSet/>
      <dgm:spPr/>
      <dgm:t>
        <a:bodyPr/>
        <a:lstStyle/>
        <a:p>
          <a:r>
            <a:rPr lang="en-US"/>
            <a:t>Risks Associated with Methylene Chloride</a:t>
          </a:r>
        </a:p>
      </dgm:t>
    </dgm:pt>
    <dgm:pt modelId="{70BD0D28-45E5-47A0-8D9F-C899A8894F2B}" type="parTrans" cxnId="{009CA4BF-6BCD-45E4-B3BC-2D4831F1AB09}">
      <dgm:prSet/>
      <dgm:spPr/>
      <dgm:t>
        <a:bodyPr/>
        <a:lstStyle/>
        <a:p>
          <a:endParaRPr lang="en-US"/>
        </a:p>
      </dgm:t>
    </dgm:pt>
    <dgm:pt modelId="{E46CDB24-1529-467B-8804-D37E8B371231}" type="sibTrans" cxnId="{009CA4BF-6BCD-45E4-B3BC-2D4831F1AB09}">
      <dgm:prSet/>
      <dgm:spPr/>
      <dgm:t>
        <a:bodyPr/>
        <a:lstStyle/>
        <a:p>
          <a:endParaRPr lang="en-US"/>
        </a:p>
      </dgm:t>
    </dgm:pt>
    <dgm:pt modelId="{81C9F668-B566-4594-97DA-FC8EA2D43F36}">
      <dgm:prSet/>
      <dgm:spPr/>
      <dgm:t>
        <a:bodyPr/>
        <a:lstStyle/>
        <a:p>
          <a:r>
            <a:rPr lang="en-US"/>
            <a:t>EPA TSCA Standard Requirements</a:t>
          </a:r>
        </a:p>
      </dgm:t>
    </dgm:pt>
    <dgm:pt modelId="{608FA0AD-D7B8-475B-B526-5307A2E111EC}" type="parTrans" cxnId="{96374CF8-D519-4143-BE6F-CD935C79428B}">
      <dgm:prSet/>
      <dgm:spPr/>
      <dgm:t>
        <a:bodyPr/>
        <a:lstStyle/>
        <a:p>
          <a:endParaRPr lang="en-US"/>
        </a:p>
      </dgm:t>
    </dgm:pt>
    <dgm:pt modelId="{2640F4AA-0063-4042-BED9-2004547F5339}" type="sibTrans" cxnId="{96374CF8-D519-4143-BE6F-CD935C79428B}">
      <dgm:prSet/>
      <dgm:spPr/>
      <dgm:t>
        <a:bodyPr/>
        <a:lstStyle/>
        <a:p>
          <a:endParaRPr lang="en-US"/>
        </a:p>
      </dgm:t>
    </dgm:pt>
    <dgm:pt modelId="{44BED00B-8313-4EF5-A184-1F686C14E73E}">
      <dgm:prSet/>
      <dgm:spPr/>
      <dgm:t>
        <a:bodyPr/>
        <a:lstStyle/>
        <a:p>
          <a:r>
            <a:rPr lang="en-US"/>
            <a:t>Uses That the EPA Rule Doesn’t Apply To</a:t>
          </a:r>
        </a:p>
      </dgm:t>
    </dgm:pt>
    <dgm:pt modelId="{723C62B3-D3E2-4633-9CB7-65CA9565F0F1}" type="parTrans" cxnId="{E3FFB67E-7EBD-430E-A5E0-6D4E070706DA}">
      <dgm:prSet/>
      <dgm:spPr/>
      <dgm:t>
        <a:bodyPr/>
        <a:lstStyle/>
        <a:p>
          <a:endParaRPr lang="en-US"/>
        </a:p>
      </dgm:t>
    </dgm:pt>
    <dgm:pt modelId="{AAD6638A-ECBB-4EC0-AA39-07C6B965E430}" type="sibTrans" cxnId="{E3FFB67E-7EBD-430E-A5E0-6D4E070706DA}">
      <dgm:prSet/>
      <dgm:spPr/>
      <dgm:t>
        <a:bodyPr/>
        <a:lstStyle/>
        <a:p>
          <a:endParaRPr lang="en-US"/>
        </a:p>
      </dgm:t>
    </dgm:pt>
    <dgm:pt modelId="{6EF437A7-B597-46BB-A68A-C357710BCEC5}">
      <dgm:prSet/>
      <dgm:spPr/>
      <dgm:t>
        <a:bodyPr/>
        <a:lstStyle/>
        <a:p>
          <a:r>
            <a:rPr lang="en-US"/>
            <a:t>Key Regulatory Dates</a:t>
          </a:r>
        </a:p>
      </dgm:t>
    </dgm:pt>
    <dgm:pt modelId="{3A3CC8DD-C800-47DF-AE7C-21DC18864DB5}" type="parTrans" cxnId="{F4CA7D1A-23A5-4199-A2D8-008F9A93F51D}">
      <dgm:prSet/>
      <dgm:spPr/>
      <dgm:t>
        <a:bodyPr/>
        <a:lstStyle/>
        <a:p>
          <a:endParaRPr lang="en-US"/>
        </a:p>
      </dgm:t>
    </dgm:pt>
    <dgm:pt modelId="{86952DC0-7C63-4514-B429-EE3446F144AC}" type="sibTrans" cxnId="{F4CA7D1A-23A5-4199-A2D8-008F9A93F51D}">
      <dgm:prSet/>
      <dgm:spPr/>
      <dgm:t>
        <a:bodyPr/>
        <a:lstStyle/>
        <a:p>
          <a:endParaRPr lang="en-US"/>
        </a:p>
      </dgm:t>
    </dgm:pt>
    <dgm:pt modelId="{096A6025-71EF-4D22-8C72-0139ACF4ED44}">
      <dgm:prSet/>
      <dgm:spPr/>
      <dgm:t>
        <a:bodyPr/>
        <a:lstStyle/>
        <a:p>
          <a:r>
            <a:rPr lang="en-US"/>
            <a:t>EHS Approval</a:t>
          </a:r>
        </a:p>
      </dgm:t>
    </dgm:pt>
    <dgm:pt modelId="{D1558594-83D4-4BB3-83C6-D8D2D6AAE6AD}" type="parTrans" cxnId="{BA218A8C-9EE1-4F6F-AD69-A42DEB189FAF}">
      <dgm:prSet/>
      <dgm:spPr/>
      <dgm:t>
        <a:bodyPr/>
        <a:lstStyle/>
        <a:p>
          <a:endParaRPr lang="en-US"/>
        </a:p>
      </dgm:t>
    </dgm:pt>
    <dgm:pt modelId="{7D7054CE-4D7A-4D44-AD2B-97B86AEF1A35}" type="sibTrans" cxnId="{BA218A8C-9EE1-4F6F-AD69-A42DEB189FAF}">
      <dgm:prSet/>
      <dgm:spPr/>
      <dgm:t>
        <a:bodyPr/>
        <a:lstStyle/>
        <a:p>
          <a:endParaRPr lang="en-US"/>
        </a:p>
      </dgm:t>
    </dgm:pt>
    <dgm:pt modelId="{7FDE13A4-20CF-491B-A8D7-EE546EC8BF2C}">
      <dgm:prSet/>
      <dgm:spPr/>
      <dgm:t>
        <a:bodyPr/>
        <a:lstStyle/>
        <a:p>
          <a:r>
            <a:rPr lang="en-US"/>
            <a:t>Workplace Chemical Protection Program</a:t>
          </a:r>
        </a:p>
      </dgm:t>
    </dgm:pt>
    <dgm:pt modelId="{9CE955A8-E865-4B0D-8E26-71A9ABADD7F9}" type="parTrans" cxnId="{7B1D5846-49CC-4081-A526-660134420E42}">
      <dgm:prSet/>
      <dgm:spPr/>
      <dgm:t>
        <a:bodyPr/>
        <a:lstStyle/>
        <a:p>
          <a:endParaRPr lang="en-US"/>
        </a:p>
      </dgm:t>
    </dgm:pt>
    <dgm:pt modelId="{CA83E18A-A9A5-489C-9A36-3C97F9B20E40}" type="sibTrans" cxnId="{7B1D5846-49CC-4081-A526-660134420E42}">
      <dgm:prSet/>
      <dgm:spPr/>
      <dgm:t>
        <a:bodyPr/>
        <a:lstStyle/>
        <a:p>
          <a:endParaRPr lang="en-US"/>
        </a:p>
      </dgm:t>
    </dgm:pt>
    <dgm:pt modelId="{FE349090-8A60-4C52-83D3-17669630445E}">
      <dgm:prSet/>
      <dgm:spPr/>
      <dgm:t>
        <a:bodyPr/>
        <a:lstStyle/>
        <a:p>
          <a:r>
            <a:rPr lang="en-US"/>
            <a:t>Implementing Exposure Controls</a:t>
          </a:r>
        </a:p>
      </dgm:t>
    </dgm:pt>
    <dgm:pt modelId="{DF035ABE-7F1E-438C-BEA9-3599AC872D6D}" type="parTrans" cxnId="{289A74B0-611D-41CF-BD4A-EB2204D1544C}">
      <dgm:prSet/>
      <dgm:spPr/>
      <dgm:t>
        <a:bodyPr/>
        <a:lstStyle/>
        <a:p>
          <a:endParaRPr lang="en-US"/>
        </a:p>
      </dgm:t>
    </dgm:pt>
    <dgm:pt modelId="{DCF7B65C-7C69-476C-8E33-BB0DCA5F7F29}" type="sibTrans" cxnId="{289A74B0-611D-41CF-BD4A-EB2204D1544C}">
      <dgm:prSet/>
      <dgm:spPr/>
      <dgm:t>
        <a:bodyPr/>
        <a:lstStyle/>
        <a:p>
          <a:endParaRPr lang="en-US"/>
        </a:p>
      </dgm:t>
    </dgm:pt>
    <dgm:pt modelId="{DF2AC066-64D0-4221-85E3-25644EB21474}">
      <dgm:prSet/>
      <dgm:spPr/>
      <dgm:t>
        <a:bodyPr/>
        <a:lstStyle/>
        <a:p>
          <a:r>
            <a:rPr lang="en-US"/>
            <a:t>Elimination and Substitution</a:t>
          </a:r>
        </a:p>
      </dgm:t>
    </dgm:pt>
    <dgm:pt modelId="{31E2EEF7-86AD-4C18-B625-AEE8CEFE9900}" type="parTrans" cxnId="{E12F1412-9D87-47EB-A1DF-6C921CECD32B}">
      <dgm:prSet/>
      <dgm:spPr/>
      <dgm:t>
        <a:bodyPr/>
        <a:lstStyle/>
        <a:p>
          <a:endParaRPr lang="en-US"/>
        </a:p>
      </dgm:t>
    </dgm:pt>
    <dgm:pt modelId="{B51289F9-7897-46AF-8319-E02EFED7D3DC}" type="sibTrans" cxnId="{E12F1412-9D87-47EB-A1DF-6C921CECD32B}">
      <dgm:prSet/>
      <dgm:spPr/>
      <dgm:t>
        <a:bodyPr/>
        <a:lstStyle/>
        <a:p>
          <a:endParaRPr lang="en-US"/>
        </a:p>
      </dgm:t>
    </dgm:pt>
    <dgm:pt modelId="{C595F179-1548-41E6-BA37-5BE06CE0EDAC}">
      <dgm:prSet/>
      <dgm:spPr/>
      <dgm:t>
        <a:bodyPr/>
        <a:lstStyle/>
        <a:p>
          <a:r>
            <a:rPr lang="en-US"/>
            <a:t>Engineering Controls</a:t>
          </a:r>
        </a:p>
      </dgm:t>
    </dgm:pt>
    <dgm:pt modelId="{00E7535C-7AA5-4B4A-ABFF-3FECFA086C39}" type="parTrans" cxnId="{ACFE6E32-681D-4DEF-B17C-8EAD780247D0}">
      <dgm:prSet/>
      <dgm:spPr/>
      <dgm:t>
        <a:bodyPr/>
        <a:lstStyle/>
        <a:p>
          <a:endParaRPr lang="en-US"/>
        </a:p>
      </dgm:t>
    </dgm:pt>
    <dgm:pt modelId="{0C002D28-D559-4E6A-84DC-2EA5882ADF09}" type="sibTrans" cxnId="{ACFE6E32-681D-4DEF-B17C-8EAD780247D0}">
      <dgm:prSet/>
      <dgm:spPr/>
      <dgm:t>
        <a:bodyPr/>
        <a:lstStyle/>
        <a:p>
          <a:endParaRPr lang="en-US"/>
        </a:p>
      </dgm:t>
    </dgm:pt>
    <dgm:pt modelId="{6216CFA7-4706-4B73-A414-55E433F13368}">
      <dgm:prSet/>
      <dgm:spPr/>
      <dgm:t>
        <a:bodyPr/>
        <a:lstStyle/>
        <a:p>
          <a:r>
            <a:rPr lang="en-US"/>
            <a:t>Administrative Controls</a:t>
          </a:r>
        </a:p>
      </dgm:t>
    </dgm:pt>
    <dgm:pt modelId="{EC9FCFC8-BF9B-40CE-A649-C6BBDC4CB02A}" type="parTrans" cxnId="{C24F78A7-1145-47E5-A7EC-59DBBC99DAE9}">
      <dgm:prSet/>
      <dgm:spPr/>
      <dgm:t>
        <a:bodyPr/>
        <a:lstStyle/>
        <a:p>
          <a:endParaRPr lang="en-US"/>
        </a:p>
      </dgm:t>
    </dgm:pt>
    <dgm:pt modelId="{363813CC-CCB7-48D6-AB7C-A7659E8D04C4}" type="sibTrans" cxnId="{C24F78A7-1145-47E5-A7EC-59DBBC99DAE9}">
      <dgm:prSet/>
      <dgm:spPr/>
      <dgm:t>
        <a:bodyPr/>
        <a:lstStyle/>
        <a:p>
          <a:endParaRPr lang="en-US"/>
        </a:p>
      </dgm:t>
    </dgm:pt>
    <dgm:pt modelId="{9CB0706D-B3B3-4089-9ACC-B3A468CC547D}">
      <dgm:prSet/>
      <dgm:spPr/>
      <dgm:t>
        <a:bodyPr/>
        <a:lstStyle/>
        <a:p>
          <a:r>
            <a:rPr lang="en-US"/>
            <a:t>Personal Protective Equipment</a:t>
          </a:r>
        </a:p>
      </dgm:t>
    </dgm:pt>
    <dgm:pt modelId="{9C1EE93E-7E31-49F1-AC21-68AAAF002DDB}" type="parTrans" cxnId="{7BB2EE85-7ED7-4426-8B6E-526DF3AFDBB0}">
      <dgm:prSet/>
      <dgm:spPr/>
      <dgm:t>
        <a:bodyPr/>
        <a:lstStyle/>
        <a:p>
          <a:endParaRPr lang="en-US"/>
        </a:p>
      </dgm:t>
    </dgm:pt>
    <dgm:pt modelId="{7FE49EE2-AAF3-4782-9A06-7C765334EC58}" type="sibTrans" cxnId="{7BB2EE85-7ED7-4426-8B6E-526DF3AFDBB0}">
      <dgm:prSet/>
      <dgm:spPr/>
      <dgm:t>
        <a:bodyPr/>
        <a:lstStyle/>
        <a:p>
          <a:endParaRPr lang="en-US"/>
        </a:p>
      </dgm:t>
    </dgm:pt>
    <dgm:pt modelId="{3E682B29-7D06-42B2-87F6-68DE47FBE857}">
      <dgm:prSet/>
      <dgm:spPr/>
      <dgm:t>
        <a:bodyPr/>
        <a:lstStyle/>
        <a:p>
          <a:r>
            <a:rPr lang="en-US"/>
            <a:t>Glove Use</a:t>
          </a:r>
        </a:p>
      </dgm:t>
    </dgm:pt>
    <dgm:pt modelId="{69DF214E-F7AF-4BA4-891D-5591C6AB232B}" type="parTrans" cxnId="{A540237A-5DA2-40BB-9AE2-329653DEB18B}">
      <dgm:prSet/>
      <dgm:spPr/>
      <dgm:t>
        <a:bodyPr/>
        <a:lstStyle/>
        <a:p>
          <a:endParaRPr lang="en-US"/>
        </a:p>
      </dgm:t>
    </dgm:pt>
    <dgm:pt modelId="{12174459-C4E9-4287-B4DB-DAF72CD58DE9}" type="sibTrans" cxnId="{A540237A-5DA2-40BB-9AE2-329653DEB18B}">
      <dgm:prSet/>
      <dgm:spPr/>
      <dgm:t>
        <a:bodyPr/>
        <a:lstStyle/>
        <a:p>
          <a:endParaRPr lang="en-US"/>
        </a:p>
      </dgm:t>
    </dgm:pt>
    <dgm:pt modelId="{8B378443-8FC2-43B4-BF14-480E07D67A28}">
      <dgm:prSet/>
      <dgm:spPr/>
      <dgm:t>
        <a:bodyPr/>
        <a:lstStyle/>
        <a:p>
          <a:r>
            <a:rPr lang="en-US"/>
            <a:t>Glove Removal</a:t>
          </a:r>
        </a:p>
      </dgm:t>
    </dgm:pt>
    <dgm:pt modelId="{8F86C71F-0A1E-484D-8E81-A6618D40673B}" type="parTrans" cxnId="{A1709CA4-B65B-402A-9606-352F5E584FD9}">
      <dgm:prSet/>
      <dgm:spPr/>
      <dgm:t>
        <a:bodyPr/>
        <a:lstStyle/>
        <a:p>
          <a:endParaRPr lang="en-US"/>
        </a:p>
      </dgm:t>
    </dgm:pt>
    <dgm:pt modelId="{54C35665-CA31-44C4-8FAD-48A978C0F30B}" type="sibTrans" cxnId="{A1709CA4-B65B-402A-9606-352F5E584FD9}">
      <dgm:prSet/>
      <dgm:spPr/>
      <dgm:t>
        <a:bodyPr/>
        <a:lstStyle/>
        <a:p>
          <a:endParaRPr lang="en-US"/>
        </a:p>
      </dgm:t>
    </dgm:pt>
    <dgm:pt modelId="{9D5E2F03-CBE2-4CA1-8B6C-4712A77C0D89}">
      <dgm:prSet/>
      <dgm:spPr/>
      <dgm:t>
        <a:bodyPr/>
        <a:lstStyle/>
        <a:p>
          <a:r>
            <a:rPr lang="en-US"/>
            <a:t>Avoid Cross Contamination</a:t>
          </a:r>
        </a:p>
      </dgm:t>
    </dgm:pt>
    <dgm:pt modelId="{9168BC00-FFCF-4DF2-897E-A201D8F35BB1}" type="parTrans" cxnId="{5EDABBE3-C0B2-4213-BCCD-063AA9C5C43D}">
      <dgm:prSet/>
      <dgm:spPr/>
      <dgm:t>
        <a:bodyPr/>
        <a:lstStyle/>
        <a:p>
          <a:endParaRPr lang="en-US"/>
        </a:p>
      </dgm:t>
    </dgm:pt>
    <dgm:pt modelId="{48B9157E-7503-400E-A5D0-AD16E73BA193}" type="sibTrans" cxnId="{5EDABBE3-C0B2-4213-BCCD-063AA9C5C43D}">
      <dgm:prSet/>
      <dgm:spPr/>
      <dgm:t>
        <a:bodyPr/>
        <a:lstStyle/>
        <a:p>
          <a:endParaRPr lang="en-US"/>
        </a:p>
      </dgm:t>
    </dgm:pt>
    <dgm:pt modelId="{48144BC3-5015-418F-9E04-02798D22F1CC}">
      <dgm:prSet/>
      <dgm:spPr/>
      <dgm:t>
        <a:bodyPr/>
        <a:lstStyle/>
        <a:p>
          <a:r>
            <a:rPr lang="en-US"/>
            <a:t>Emergency Procedures</a:t>
          </a:r>
        </a:p>
      </dgm:t>
    </dgm:pt>
    <dgm:pt modelId="{EB3D124D-B129-42C2-9021-B99C22B17CEA}" type="parTrans" cxnId="{120A55F2-92B3-46CC-8E0B-015B892F1C6E}">
      <dgm:prSet/>
      <dgm:spPr/>
      <dgm:t>
        <a:bodyPr/>
        <a:lstStyle/>
        <a:p>
          <a:endParaRPr lang="en-US"/>
        </a:p>
      </dgm:t>
    </dgm:pt>
    <dgm:pt modelId="{9988C56A-3CF9-4F25-A509-7AA9AEA9ECD8}" type="sibTrans" cxnId="{120A55F2-92B3-46CC-8E0B-015B892F1C6E}">
      <dgm:prSet/>
      <dgm:spPr/>
      <dgm:t>
        <a:bodyPr/>
        <a:lstStyle/>
        <a:p>
          <a:endParaRPr lang="en-US"/>
        </a:p>
      </dgm:t>
    </dgm:pt>
    <dgm:pt modelId="{B292EE60-7F36-4628-A735-A5AB6618A77E}">
      <dgm:prSet/>
      <dgm:spPr/>
      <dgm:t>
        <a:bodyPr/>
        <a:lstStyle/>
        <a:p>
          <a:r>
            <a:rPr lang="en-US"/>
            <a:t>Personal Exposure and Spill Response</a:t>
          </a:r>
        </a:p>
      </dgm:t>
    </dgm:pt>
    <dgm:pt modelId="{48A12049-F147-4FD0-B4B6-E3228B1019D3}" type="parTrans" cxnId="{F11EDB06-FDFC-463A-996E-FC46BA284FCC}">
      <dgm:prSet/>
      <dgm:spPr/>
      <dgm:t>
        <a:bodyPr/>
        <a:lstStyle/>
        <a:p>
          <a:endParaRPr lang="en-US"/>
        </a:p>
      </dgm:t>
    </dgm:pt>
    <dgm:pt modelId="{063A2FB8-14BF-4BC4-B29F-DDBEBA6B8ECC}" type="sibTrans" cxnId="{F11EDB06-FDFC-463A-996E-FC46BA284FCC}">
      <dgm:prSet/>
      <dgm:spPr/>
      <dgm:t>
        <a:bodyPr/>
        <a:lstStyle/>
        <a:p>
          <a:endParaRPr lang="en-US"/>
        </a:p>
      </dgm:t>
    </dgm:pt>
    <dgm:pt modelId="{8B5BB883-5874-4FFA-B7D5-1178016F2C59}" type="pres">
      <dgm:prSet presAssocID="{F594228D-36F5-4656-AB28-F5E0F3A1C38C}" presName="diagram" presStyleCnt="0">
        <dgm:presLayoutVars>
          <dgm:dir/>
          <dgm:resizeHandles val="exact"/>
        </dgm:presLayoutVars>
      </dgm:prSet>
      <dgm:spPr/>
    </dgm:pt>
    <dgm:pt modelId="{5E99B084-214A-4B3A-A659-0ADB05342F6C}" type="pres">
      <dgm:prSet presAssocID="{17EEAAB2-D634-4891-998F-A80BF2CC0FB8}" presName="node" presStyleLbl="node1" presStyleIdx="0" presStyleCnt="18">
        <dgm:presLayoutVars>
          <dgm:bulletEnabled val="1"/>
        </dgm:presLayoutVars>
      </dgm:prSet>
      <dgm:spPr/>
    </dgm:pt>
    <dgm:pt modelId="{47F1C02F-2609-4774-A247-D5095661852A}" type="pres">
      <dgm:prSet presAssocID="{EA6BF9CD-0CEA-420A-A7BA-1EEEC37FDB07}" presName="sibTrans" presStyleCnt="0"/>
      <dgm:spPr/>
    </dgm:pt>
    <dgm:pt modelId="{4AFF38AA-ADE0-4E89-8F96-266F074AA90D}" type="pres">
      <dgm:prSet presAssocID="{646F6B51-FA03-45A3-8711-FCB09F8AA67C}" presName="node" presStyleLbl="node1" presStyleIdx="1" presStyleCnt="18">
        <dgm:presLayoutVars>
          <dgm:bulletEnabled val="1"/>
        </dgm:presLayoutVars>
      </dgm:prSet>
      <dgm:spPr/>
    </dgm:pt>
    <dgm:pt modelId="{218830E4-BF7F-4B76-B89F-7FBC7841A03D}" type="pres">
      <dgm:prSet presAssocID="{412F85D5-FA1C-4E6B-8B81-532F2FD25107}" presName="sibTrans" presStyleCnt="0"/>
      <dgm:spPr/>
    </dgm:pt>
    <dgm:pt modelId="{92540D0D-7D28-4704-9807-4F9E5F06E404}" type="pres">
      <dgm:prSet presAssocID="{26E9E6FE-1BBE-4BA9-9BD5-57308EBCE541}" presName="node" presStyleLbl="node1" presStyleIdx="2" presStyleCnt="18">
        <dgm:presLayoutVars>
          <dgm:bulletEnabled val="1"/>
        </dgm:presLayoutVars>
      </dgm:prSet>
      <dgm:spPr/>
    </dgm:pt>
    <dgm:pt modelId="{9CCABCE1-6598-4216-9B26-2EF030B9FBED}" type="pres">
      <dgm:prSet presAssocID="{E46CDB24-1529-467B-8804-D37E8B371231}" presName="sibTrans" presStyleCnt="0"/>
      <dgm:spPr/>
    </dgm:pt>
    <dgm:pt modelId="{36A484C3-E64C-49DD-808C-D53F6E233A93}" type="pres">
      <dgm:prSet presAssocID="{81C9F668-B566-4594-97DA-FC8EA2D43F36}" presName="node" presStyleLbl="node1" presStyleIdx="3" presStyleCnt="18">
        <dgm:presLayoutVars>
          <dgm:bulletEnabled val="1"/>
        </dgm:presLayoutVars>
      </dgm:prSet>
      <dgm:spPr/>
    </dgm:pt>
    <dgm:pt modelId="{DD32B8D0-68B0-4875-9E02-B2F542475973}" type="pres">
      <dgm:prSet presAssocID="{2640F4AA-0063-4042-BED9-2004547F5339}" presName="sibTrans" presStyleCnt="0"/>
      <dgm:spPr/>
    </dgm:pt>
    <dgm:pt modelId="{77ADCAB0-4008-48BA-A737-230CF3962C06}" type="pres">
      <dgm:prSet presAssocID="{44BED00B-8313-4EF5-A184-1F686C14E73E}" presName="node" presStyleLbl="node1" presStyleIdx="4" presStyleCnt="18">
        <dgm:presLayoutVars>
          <dgm:bulletEnabled val="1"/>
        </dgm:presLayoutVars>
      </dgm:prSet>
      <dgm:spPr/>
    </dgm:pt>
    <dgm:pt modelId="{7A3CF072-3572-4A3C-A4E5-37E5ED1EA3AF}" type="pres">
      <dgm:prSet presAssocID="{AAD6638A-ECBB-4EC0-AA39-07C6B965E430}" presName="sibTrans" presStyleCnt="0"/>
      <dgm:spPr/>
    </dgm:pt>
    <dgm:pt modelId="{991EBAB6-053B-4AD3-AA63-504437ADC65D}" type="pres">
      <dgm:prSet presAssocID="{6EF437A7-B597-46BB-A68A-C357710BCEC5}" presName="node" presStyleLbl="node1" presStyleIdx="5" presStyleCnt="18">
        <dgm:presLayoutVars>
          <dgm:bulletEnabled val="1"/>
        </dgm:presLayoutVars>
      </dgm:prSet>
      <dgm:spPr/>
    </dgm:pt>
    <dgm:pt modelId="{6B9A46CE-9099-4C5D-B214-9CE5217C1A0F}" type="pres">
      <dgm:prSet presAssocID="{86952DC0-7C63-4514-B429-EE3446F144AC}" presName="sibTrans" presStyleCnt="0"/>
      <dgm:spPr/>
    </dgm:pt>
    <dgm:pt modelId="{EAEAE0AC-CB1A-4A78-B103-F02E910AA84C}" type="pres">
      <dgm:prSet presAssocID="{096A6025-71EF-4D22-8C72-0139ACF4ED44}" presName="node" presStyleLbl="node1" presStyleIdx="6" presStyleCnt="18">
        <dgm:presLayoutVars>
          <dgm:bulletEnabled val="1"/>
        </dgm:presLayoutVars>
      </dgm:prSet>
      <dgm:spPr/>
    </dgm:pt>
    <dgm:pt modelId="{855DA7FB-0703-4F67-A711-50A68BCE9F9D}" type="pres">
      <dgm:prSet presAssocID="{7D7054CE-4D7A-4D44-AD2B-97B86AEF1A35}" presName="sibTrans" presStyleCnt="0"/>
      <dgm:spPr/>
    </dgm:pt>
    <dgm:pt modelId="{EFB00150-EDC3-4FCD-BD94-357CA65133A3}" type="pres">
      <dgm:prSet presAssocID="{7FDE13A4-20CF-491B-A8D7-EE546EC8BF2C}" presName="node" presStyleLbl="node1" presStyleIdx="7" presStyleCnt="18">
        <dgm:presLayoutVars>
          <dgm:bulletEnabled val="1"/>
        </dgm:presLayoutVars>
      </dgm:prSet>
      <dgm:spPr/>
    </dgm:pt>
    <dgm:pt modelId="{ABB74343-0B26-4A4A-BCA9-3F2311779C85}" type="pres">
      <dgm:prSet presAssocID="{CA83E18A-A9A5-489C-9A36-3C97F9B20E40}" presName="sibTrans" presStyleCnt="0"/>
      <dgm:spPr/>
    </dgm:pt>
    <dgm:pt modelId="{E91BAE73-D6C5-4657-A05F-08827D23ED51}" type="pres">
      <dgm:prSet presAssocID="{FE349090-8A60-4C52-83D3-17669630445E}" presName="node" presStyleLbl="node1" presStyleIdx="8" presStyleCnt="18">
        <dgm:presLayoutVars>
          <dgm:bulletEnabled val="1"/>
        </dgm:presLayoutVars>
      </dgm:prSet>
      <dgm:spPr/>
    </dgm:pt>
    <dgm:pt modelId="{5510BA52-BF76-4578-A7B0-1898F3A51845}" type="pres">
      <dgm:prSet presAssocID="{DCF7B65C-7C69-476C-8E33-BB0DCA5F7F29}" presName="sibTrans" presStyleCnt="0"/>
      <dgm:spPr/>
    </dgm:pt>
    <dgm:pt modelId="{71094DD9-AEAC-4A3D-B571-8AA460ECB95F}" type="pres">
      <dgm:prSet presAssocID="{DF2AC066-64D0-4221-85E3-25644EB21474}" presName="node" presStyleLbl="node1" presStyleIdx="9" presStyleCnt="18">
        <dgm:presLayoutVars>
          <dgm:bulletEnabled val="1"/>
        </dgm:presLayoutVars>
      </dgm:prSet>
      <dgm:spPr/>
    </dgm:pt>
    <dgm:pt modelId="{12ECC972-6329-4AE7-A887-37698A9BE50B}" type="pres">
      <dgm:prSet presAssocID="{B51289F9-7897-46AF-8319-E02EFED7D3DC}" presName="sibTrans" presStyleCnt="0"/>
      <dgm:spPr/>
    </dgm:pt>
    <dgm:pt modelId="{58C8C37B-A6CD-4589-8758-8D2A0F07CB24}" type="pres">
      <dgm:prSet presAssocID="{C595F179-1548-41E6-BA37-5BE06CE0EDAC}" presName="node" presStyleLbl="node1" presStyleIdx="10" presStyleCnt="18">
        <dgm:presLayoutVars>
          <dgm:bulletEnabled val="1"/>
        </dgm:presLayoutVars>
      </dgm:prSet>
      <dgm:spPr/>
    </dgm:pt>
    <dgm:pt modelId="{A0A0B963-BFDB-4542-92C1-BE171B72065B}" type="pres">
      <dgm:prSet presAssocID="{0C002D28-D559-4E6A-84DC-2EA5882ADF09}" presName="sibTrans" presStyleCnt="0"/>
      <dgm:spPr/>
    </dgm:pt>
    <dgm:pt modelId="{E85B3518-C6F6-45D4-B7BF-245F93C50486}" type="pres">
      <dgm:prSet presAssocID="{6216CFA7-4706-4B73-A414-55E433F13368}" presName="node" presStyleLbl="node1" presStyleIdx="11" presStyleCnt="18">
        <dgm:presLayoutVars>
          <dgm:bulletEnabled val="1"/>
        </dgm:presLayoutVars>
      </dgm:prSet>
      <dgm:spPr/>
    </dgm:pt>
    <dgm:pt modelId="{7F6EF590-D84D-4638-BFE2-5A4616DBA5D4}" type="pres">
      <dgm:prSet presAssocID="{363813CC-CCB7-48D6-AB7C-A7659E8D04C4}" presName="sibTrans" presStyleCnt="0"/>
      <dgm:spPr/>
    </dgm:pt>
    <dgm:pt modelId="{37797743-94BA-4914-8C4A-B8A2EF7CD330}" type="pres">
      <dgm:prSet presAssocID="{9CB0706D-B3B3-4089-9ACC-B3A468CC547D}" presName="node" presStyleLbl="node1" presStyleIdx="12" presStyleCnt="18">
        <dgm:presLayoutVars>
          <dgm:bulletEnabled val="1"/>
        </dgm:presLayoutVars>
      </dgm:prSet>
      <dgm:spPr/>
    </dgm:pt>
    <dgm:pt modelId="{2A2C3ABB-6D69-464E-9FB9-59BB5F5C6216}" type="pres">
      <dgm:prSet presAssocID="{7FE49EE2-AAF3-4782-9A06-7C765334EC58}" presName="sibTrans" presStyleCnt="0"/>
      <dgm:spPr/>
    </dgm:pt>
    <dgm:pt modelId="{CB641A4E-7851-422B-A632-671EE41041CB}" type="pres">
      <dgm:prSet presAssocID="{3E682B29-7D06-42B2-87F6-68DE47FBE857}" presName="node" presStyleLbl="node1" presStyleIdx="13" presStyleCnt="18">
        <dgm:presLayoutVars>
          <dgm:bulletEnabled val="1"/>
        </dgm:presLayoutVars>
      </dgm:prSet>
      <dgm:spPr/>
    </dgm:pt>
    <dgm:pt modelId="{569BE291-2BDC-45E9-9169-D8B8299FD854}" type="pres">
      <dgm:prSet presAssocID="{12174459-C4E9-4287-B4DB-DAF72CD58DE9}" presName="sibTrans" presStyleCnt="0"/>
      <dgm:spPr/>
    </dgm:pt>
    <dgm:pt modelId="{7D9877A7-7A4D-458B-B7E5-6059D676C68D}" type="pres">
      <dgm:prSet presAssocID="{8B378443-8FC2-43B4-BF14-480E07D67A28}" presName="node" presStyleLbl="node1" presStyleIdx="14" presStyleCnt="18">
        <dgm:presLayoutVars>
          <dgm:bulletEnabled val="1"/>
        </dgm:presLayoutVars>
      </dgm:prSet>
      <dgm:spPr/>
    </dgm:pt>
    <dgm:pt modelId="{CB9874C6-3633-4EBC-9820-94B2BB017CC4}" type="pres">
      <dgm:prSet presAssocID="{54C35665-CA31-44C4-8FAD-48A978C0F30B}" presName="sibTrans" presStyleCnt="0"/>
      <dgm:spPr/>
    </dgm:pt>
    <dgm:pt modelId="{C4AF682F-F954-4139-AFAB-08DFF6C49BF1}" type="pres">
      <dgm:prSet presAssocID="{9D5E2F03-CBE2-4CA1-8B6C-4712A77C0D89}" presName="node" presStyleLbl="node1" presStyleIdx="15" presStyleCnt="18">
        <dgm:presLayoutVars>
          <dgm:bulletEnabled val="1"/>
        </dgm:presLayoutVars>
      </dgm:prSet>
      <dgm:spPr/>
    </dgm:pt>
    <dgm:pt modelId="{7E78A82A-3108-4150-99A5-F16DBA4ABF01}" type="pres">
      <dgm:prSet presAssocID="{48B9157E-7503-400E-A5D0-AD16E73BA193}" presName="sibTrans" presStyleCnt="0"/>
      <dgm:spPr/>
    </dgm:pt>
    <dgm:pt modelId="{8DE6E26C-6AFD-480A-B5A8-B8ABC8E32DB8}" type="pres">
      <dgm:prSet presAssocID="{48144BC3-5015-418F-9E04-02798D22F1CC}" presName="node" presStyleLbl="node1" presStyleIdx="16" presStyleCnt="18">
        <dgm:presLayoutVars>
          <dgm:bulletEnabled val="1"/>
        </dgm:presLayoutVars>
      </dgm:prSet>
      <dgm:spPr/>
    </dgm:pt>
    <dgm:pt modelId="{0EE06FBF-C286-484E-8391-63810749EFFC}" type="pres">
      <dgm:prSet presAssocID="{9988C56A-3CF9-4F25-A509-7AA9AEA9ECD8}" presName="sibTrans" presStyleCnt="0"/>
      <dgm:spPr/>
    </dgm:pt>
    <dgm:pt modelId="{D6A9CA86-0EB8-44B2-9885-30DBBE3C43FA}" type="pres">
      <dgm:prSet presAssocID="{B292EE60-7F36-4628-A735-A5AB6618A77E}" presName="node" presStyleLbl="node1" presStyleIdx="17" presStyleCnt="18">
        <dgm:presLayoutVars>
          <dgm:bulletEnabled val="1"/>
        </dgm:presLayoutVars>
      </dgm:prSet>
      <dgm:spPr/>
    </dgm:pt>
  </dgm:ptLst>
  <dgm:cxnLst>
    <dgm:cxn modelId="{F11EDB06-FDFC-463A-996E-FC46BA284FCC}" srcId="{F594228D-36F5-4656-AB28-F5E0F3A1C38C}" destId="{B292EE60-7F36-4628-A735-A5AB6618A77E}" srcOrd="17" destOrd="0" parTransId="{48A12049-F147-4FD0-B4B6-E3228B1019D3}" sibTransId="{063A2FB8-14BF-4BC4-B29F-DDBEBA6B8ECC}"/>
    <dgm:cxn modelId="{33E9680A-1851-4A8F-A838-DFD6D08DB1A7}" type="presOf" srcId="{B292EE60-7F36-4628-A735-A5AB6618A77E}" destId="{D6A9CA86-0EB8-44B2-9885-30DBBE3C43FA}" srcOrd="0" destOrd="0" presId="urn:microsoft.com/office/officeart/2005/8/layout/default"/>
    <dgm:cxn modelId="{306C9A0D-C1B8-4C81-9974-0680C115B446}" type="presOf" srcId="{17EEAAB2-D634-4891-998F-A80BF2CC0FB8}" destId="{5E99B084-214A-4B3A-A659-0ADB05342F6C}" srcOrd="0" destOrd="0" presId="urn:microsoft.com/office/officeart/2005/8/layout/default"/>
    <dgm:cxn modelId="{E12F1412-9D87-47EB-A1DF-6C921CECD32B}" srcId="{F594228D-36F5-4656-AB28-F5E0F3A1C38C}" destId="{DF2AC066-64D0-4221-85E3-25644EB21474}" srcOrd="9" destOrd="0" parTransId="{31E2EEF7-86AD-4C18-B625-AEE8CEFE9900}" sibTransId="{B51289F9-7897-46AF-8319-E02EFED7D3DC}"/>
    <dgm:cxn modelId="{F4CA7D1A-23A5-4199-A2D8-008F9A93F51D}" srcId="{F594228D-36F5-4656-AB28-F5E0F3A1C38C}" destId="{6EF437A7-B597-46BB-A68A-C357710BCEC5}" srcOrd="5" destOrd="0" parTransId="{3A3CC8DD-C800-47DF-AE7C-21DC18864DB5}" sibTransId="{86952DC0-7C63-4514-B429-EE3446F144AC}"/>
    <dgm:cxn modelId="{FAD0211B-D5A6-4C5A-A8E3-D8CE49115C69}" srcId="{F594228D-36F5-4656-AB28-F5E0F3A1C38C}" destId="{17EEAAB2-D634-4891-998F-A80BF2CC0FB8}" srcOrd="0" destOrd="0" parTransId="{4251D415-76F9-4C1B-BFE0-770F9F58CBEB}" sibTransId="{EA6BF9CD-0CEA-420A-A7BA-1EEEC37FDB07}"/>
    <dgm:cxn modelId="{D38C4B22-0C1C-43C9-BB1C-2267D0A6067C}" type="presOf" srcId="{6216CFA7-4706-4B73-A414-55E433F13368}" destId="{E85B3518-C6F6-45D4-B7BF-245F93C50486}" srcOrd="0" destOrd="0" presId="urn:microsoft.com/office/officeart/2005/8/layout/default"/>
    <dgm:cxn modelId="{A00F752B-4BD5-4357-BE85-866BA5EE1D34}" type="presOf" srcId="{9CB0706D-B3B3-4089-9ACC-B3A468CC547D}" destId="{37797743-94BA-4914-8C4A-B8A2EF7CD330}" srcOrd="0" destOrd="0" presId="urn:microsoft.com/office/officeart/2005/8/layout/default"/>
    <dgm:cxn modelId="{84CD232D-A713-4B10-B5A5-71B6AA6F894F}" type="presOf" srcId="{6EF437A7-B597-46BB-A68A-C357710BCEC5}" destId="{991EBAB6-053B-4AD3-AA63-504437ADC65D}" srcOrd="0" destOrd="0" presId="urn:microsoft.com/office/officeart/2005/8/layout/default"/>
    <dgm:cxn modelId="{ACFE6E32-681D-4DEF-B17C-8EAD780247D0}" srcId="{F594228D-36F5-4656-AB28-F5E0F3A1C38C}" destId="{C595F179-1548-41E6-BA37-5BE06CE0EDAC}" srcOrd="10" destOrd="0" parTransId="{00E7535C-7AA5-4B4A-ABFF-3FECFA086C39}" sibTransId="{0C002D28-D559-4E6A-84DC-2EA5882ADF09}"/>
    <dgm:cxn modelId="{F5454233-E195-4696-875B-E38285B7D434}" type="presOf" srcId="{3E682B29-7D06-42B2-87F6-68DE47FBE857}" destId="{CB641A4E-7851-422B-A632-671EE41041CB}" srcOrd="0" destOrd="0" presId="urn:microsoft.com/office/officeart/2005/8/layout/default"/>
    <dgm:cxn modelId="{29E86140-11C9-4039-ABE6-154B65DADA9A}" type="presOf" srcId="{9D5E2F03-CBE2-4CA1-8B6C-4712A77C0D89}" destId="{C4AF682F-F954-4139-AFAB-08DFF6C49BF1}" srcOrd="0" destOrd="0" presId="urn:microsoft.com/office/officeart/2005/8/layout/default"/>
    <dgm:cxn modelId="{19AA925B-B9EE-4970-AF24-105198A9743C}" type="presOf" srcId="{44BED00B-8313-4EF5-A184-1F686C14E73E}" destId="{77ADCAB0-4008-48BA-A737-230CF3962C06}" srcOrd="0" destOrd="0" presId="urn:microsoft.com/office/officeart/2005/8/layout/default"/>
    <dgm:cxn modelId="{A15D675E-7295-4298-8B7B-41EC12F996E6}" type="presOf" srcId="{48144BC3-5015-418F-9E04-02798D22F1CC}" destId="{8DE6E26C-6AFD-480A-B5A8-B8ABC8E32DB8}" srcOrd="0" destOrd="0" presId="urn:microsoft.com/office/officeart/2005/8/layout/default"/>
    <dgm:cxn modelId="{06430D5F-B406-499D-BADA-ACFCB8AC3030}" type="presOf" srcId="{81C9F668-B566-4594-97DA-FC8EA2D43F36}" destId="{36A484C3-E64C-49DD-808C-D53F6E233A93}" srcOrd="0" destOrd="0" presId="urn:microsoft.com/office/officeart/2005/8/layout/default"/>
    <dgm:cxn modelId="{7B1D5846-49CC-4081-A526-660134420E42}" srcId="{F594228D-36F5-4656-AB28-F5E0F3A1C38C}" destId="{7FDE13A4-20CF-491B-A8D7-EE546EC8BF2C}" srcOrd="7" destOrd="0" parTransId="{9CE955A8-E865-4B0D-8E26-71A9ABADD7F9}" sibTransId="{CA83E18A-A9A5-489C-9A36-3C97F9B20E40}"/>
    <dgm:cxn modelId="{46DBBF4A-F8B8-46A1-B8D4-8D8E6A2617CC}" type="presOf" srcId="{DF2AC066-64D0-4221-85E3-25644EB21474}" destId="{71094DD9-AEAC-4A3D-B571-8AA460ECB95F}" srcOrd="0" destOrd="0" presId="urn:microsoft.com/office/officeart/2005/8/layout/default"/>
    <dgm:cxn modelId="{62BC5F6D-D270-4857-90DA-BE4AA32B62A5}" type="presOf" srcId="{7FDE13A4-20CF-491B-A8D7-EE546EC8BF2C}" destId="{EFB00150-EDC3-4FCD-BD94-357CA65133A3}" srcOrd="0" destOrd="0" presId="urn:microsoft.com/office/officeart/2005/8/layout/default"/>
    <dgm:cxn modelId="{68111A4F-B2A3-4137-AC3F-63EB90C3B8C3}" type="presOf" srcId="{646F6B51-FA03-45A3-8711-FCB09F8AA67C}" destId="{4AFF38AA-ADE0-4E89-8F96-266F074AA90D}" srcOrd="0" destOrd="0" presId="urn:microsoft.com/office/officeart/2005/8/layout/default"/>
    <dgm:cxn modelId="{A540237A-5DA2-40BB-9AE2-329653DEB18B}" srcId="{F594228D-36F5-4656-AB28-F5E0F3A1C38C}" destId="{3E682B29-7D06-42B2-87F6-68DE47FBE857}" srcOrd="13" destOrd="0" parTransId="{69DF214E-F7AF-4BA4-891D-5591C6AB232B}" sibTransId="{12174459-C4E9-4287-B4DB-DAF72CD58DE9}"/>
    <dgm:cxn modelId="{1BDF5E5A-D556-4694-A252-76578332CA7D}" type="presOf" srcId="{26E9E6FE-1BBE-4BA9-9BD5-57308EBCE541}" destId="{92540D0D-7D28-4704-9807-4F9E5F06E404}" srcOrd="0" destOrd="0" presId="urn:microsoft.com/office/officeart/2005/8/layout/default"/>
    <dgm:cxn modelId="{E3FFB67E-7EBD-430E-A5E0-6D4E070706DA}" srcId="{F594228D-36F5-4656-AB28-F5E0F3A1C38C}" destId="{44BED00B-8313-4EF5-A184-1F686C14E73E}" srcOrd="4" destOrd="0" parTransId="{723C62B3-D3E2-4633-9CB7-65CA9565F0F1}" sibTransId="{AAD6638A-ECBB-4EC0-AA39-07C6B965E430}"/>
    <dgm:cxn modelId="{7BB2EE85-7ED7-4426-8B6E-526DF3AFDBB0}" srcId="{F594228D-36F5-4656-AB28-F5E0F3A1C38C}" destId="{9CB0706D-B3B3-4089-9ACC-B3A468CC547D}" srcOrd="12" destOrd="0" parTransId="{9C1EE93E-7E31-49F1-AC21-68AAAF002DDB}" sibTransId="{7FE49EE2-AAF3-4782-9A06-7C765334EC58}"/>
    <dgm:cxn modelId="{7AE54A87-6B87-46F1-ABA4-2E5ACEA533A0}" type="presOf" srcId="{FE349090-8A60-4C52-83D3-17669630445E}" destId="{E91BAE73-D6C5-4657-A05F-08827D23ED51}" srcOrd="0" destOrd="0" presId="urn:microsoft.com/office/officeart/2005/8/layout/default"/>
    <dgm:cxn modelId="{BA218A8C-9EE1-4F6F-AD69-A42DEB189FAF}" srcId="{F594228D-36F5-4656-AB28-F5E0F3A1C38C}" destId="{096A6025-71EF-4D22-8C72-0139ACF4ED44}" srcOrd="6" destOrd="0" parTransId="{D1558594-83D4-4BB3-83C6-D8D2D6AAE6AD}" sibTransId="{7D7054CE-4D7A-4D44-AD2B-97B86AEF1A35}"/>
    <dgm:cxn modelId="{A1709CA4-B65B-402A-9606-352F5E584FD9}" srcId="{F594228D-36F5-4656-AB28-F5E0F3A1C38C}" destId="{8B378443-8FC2-43B4-BF14-480E07D67A28}" srcOrd="14" destOrd="0" parTransId="{8F86C71F-0A1E-484D-8E81-A6618D40673B}" sibTransId="{54C35665-CA31-44C4-8FAD-48A978C0F30B}"/>
    <dgm:cxn modelId="{C24F78A7-1145-47E5-A7EC-59DBBC99DAE9}" srcId="{F594228D-36F5-4656-AB28-F5E0F3A1C38C}" destId="{6216CFA7-4706-4B73-A414-55E433F13368}" srcOrd="11" destOrd="0" parTransId="{EC9FCFC8-BF9B-40CE-A649-C6BBDC4CB02A}" sibTransId="{363813CC-CCB7-48D6-AB7C-A7659E8D04C4}"/>
    <dgm:cxn modelId="{289A74B0-611D-41CF-BD4A-EB2204D1544C}" srcId="{F594228D-36F5-4656-AB28-F5E0F3A1C38C}" destId="{FE349090-8A60-4C52-83D3-17669630445E}" srcOrd="8" destOrd="0" parTransId="{DF035ABE-7F1E-438C-BEA9-3599AC872D6D}" sibTransId="{DCF7B65C-7C69-476C-8E33-BB0DCA5F7F29}"/>
    <dgm:cxn modelId="{F2B4CFB3-58DD-4E93-AA58-525CAF0487D6}" type="presOf" srcId="{F594228D-36F5-4656-AB28-F5E0F3A1C38C}" destId="{8B5BB883-5874-4FFA-B7D5-1178016F2C59}" srcOrd="0" destOrd="0" presId="urn:microsoft.com/office/officeart/2005/8/layout/default"/>
    <dgm:cxn modelId="{F01BD8B3-A117-487D-B843-3CA14EF6DA8B}" srcId="{F594228D-36F5-4656-AB28-F5E0F3A1C38C}" destId="{646F6B51-FA03-45A3-8711-FCB09F8AA67C}" srcOrd="1" destOrd="0" parTransId="{26748A9C-AF32-4A28-A372-55B4853D79A3}" sibTransId="{412F85D5-FA1C-4E6B-8B81-532F2FD25107}"/>
    <dgm:cxn modelId="{009CA4BF-6BCD-45E4-B3BC-2D4831F1AB09}" srcId="{F594228D-36F5-4656-AB28-F5E0F3A1C38C}" destId="{26E9E6FE-1BBE-4BA9-9BD5-57308EBCE541}" srcOrd="2" destOrd="0" parTransId="{70BD0D28-45E5-47A0-8D9F-C899A8894F2B}" sibTransId="{E46CDB24-1529-467B-8804-D37E8B371231}"/>
    <dgm:cxn modelId="{D57D24C4-F3DE-4A11-BCFB-3DAD7A731005}" type="presOf" srcId="{096A6025-71EF-4D22-8C72-0139ACF4ED44}" destId="{EAEAE0AC-CB1A-4A78-B103-F02E910AA84C}" srcOrd="0" destOrd="0" presId="urn:microsoft.com/office/officeart/2005/8/layout/default"/>
    <dgm:cxn modelId="{025983DA-BE56-4B43-90D8-AE48D1511470}" type="presOf" srcId="{8B378443-8FC2-43B4-BF14-480E07D67A28}" destId="{7D9877A7-7A4D-458B-B7E5-6059D676C68D}" srcOrd="0" destOrd="0" presId="urn:microsoft.com/office/officeart/2005/8/layout/default"/>
    <dgm:cxn modelId="{5EDABBE3-C0B2-4213-BCCD-063AA9C5C43D}" srcId="{F594228D-36F5-4656-AB28-F5E0F3A1C38C}" destId="{9D5E2F03-CBE2-4CA1-8B6C-4712A77C0D89}" srcOrd="15" destOrd="0" parTransId="{9168BC00-FFCF-4DF2-897E-A201D8F35BB1}" sibTransId="{48B9157E-7503-400E-A5D0-AD16E73BA193}"/>
    <dgm:cxn modelId="{120A55F2-92B3-46CC-8E0B-015B892F1C6E}" srcId="{F594228D-36F5-4656-AB28-F5E0F3A1C38C}" destId="{48144BC3-5015-418F-9E04-02798D22F1CC}" srcOrd="16" destOrd="0" parTransId="{EB3D124D-B129-42C2-9021-B99C22B17CEA}" sibTransId="{9988C56A-3CF9-4F25-A509-7AA9AEA9ECD8}"/>
    <dgm:cxn modelId="{96374CF8-D519-4143-BE6F-CD935C79428B}" srcId="{F594228D-36F5-4656-AB28-F5E0F3A1C38C}" destId="{81C9F668-B566-4594-97DA-FC8EA2D43F36}" srcOrd="3" destOrd="0" parTransId="{608FA0AD-D7B8-475B-B526-5307A2E111EC}" sibTransId="{2640F4AA-0063-4042-BED9-2004547F5339}"/>
    <dgm:cxn modelId="{A277C5FC-B2B1-4A37-B332-F4B09A891A77}" type="presOf" srcId="{C595F179-1548-41E6-BA37-5BE06CE0EDAC}" destId="{58C8C37B-A6CD-4589-8758-8D2A0F07CB24}" srcOrd="0" destOrd="0" presId="urn:microsoft.com/office/officeart/2005/8/layout/default"/>
    <dgm:cxn modelId="{257698B0-5B37-4015-835F-48019C246B03}" type="presParOf" srcId="{8B5BB883-5874-4FFA-B7D5-1178016F2C59}" destId="{5E99B084-214A-4B3A-A659-0ADB05342F6C}" srcOrd="0" destOrd="0" presId="urn:microsoft.com/office/officeart/2005/8/layout/default"/>
    <dgm:cxn modelId="{A6D1D0E9-942A-4E70-8701-DA45A0AB9292}" type="presParOf" srcId="{8B5BB883-5874-4FFA-B7D5-1178016F2C59}" destId="{47F1C02F-2609-4774-A247-D5095661852A}" srcOrd="1" destOrd="0" presId="urn:microsoft.com/office/officeart/2005/8/layout/default"/>
    <dgm:cxn modelId="{7291F1A7-1A33-4B71-8B2C-908B316999FD}" type="presParOf" srcId="{8B5BB883-5874-4FFA-B7D5-1178016F2C59}" destId="{4AFF38AA-ADE0-4E89-8F96-266F074AA90D}" srcOrd="2" destOrd="0" presId="urn:microsoft.com/office/officeart/2005/8/layout/default"/>
    <dgm:cxn modelId="{4C80179D-A41E-4183-95CB-C7EBF378E7A4}" type="presParOf" srcId="{8B5BB883-5874-4FFA-B7D5-1178016F2C59}" destId="{218830E4-BF7F-4B76-B89F-7FBC7841A03D}" srcOrd="3" destOrd="0" presId="urn:microsoft.com/office/officeart/2005/8/layout/default"/>
    <dgm:cxn modelId="{0B3AEB5B-9305-48AA-A16A-057D6BA3FD43}" type="presParOf" srcId="{8B5BB883-5874-4FFA-B7D5-1178016F2C59}" destId="{92540D0D-7D28-4704-9807-4F9E5F06E404}" srcOrd="4" destOrd="0" presId="urn:microsoft.com/office/officeart/2005/8/layout/default"/>
    <dgm:cxn modelId="{87111C9F-EF52-42AC-BE8E-8F97E59B8C69}" type="presParOf" srcId="{8B5BB883-5874-4FFA-B7D5-1178016F2C59}" destId="{9CCABCE1-6598-4216-9B26-2EF030B9FBED}" srcOrd="5" destOrd="0" presId="urn:microsoft.com/office/officeart/2005/8/layout/default"/>
    <dgm:cxn modelId="{31BBAF46-E924-4D5D-81FF-E45F172FD282}" type="presParOf" srcId="{8B5BB883-5874-4FFA-B7D5-1178016F2C59}" destId="{36A484C3-E64C-49DD-808C-D53F6E233A93}" srcOrd="6" destOrd="0" presId="urn:microsoft.com/office/officeart/2005/8/layout/default"/>
    <dgm:cxn modelId="{32CCCB2D-0909-4264-88AE-38956986BD98}" type="presParOf" srcId="{8B5BB883-5874-4FFA-B7D5-1178016F2C59}" destId="{DD32B8D0-68B0-4875-9E02-B2F542475973}" srcOrd="7" destOrd="0" presId="urn:microsoft.com/office/officeart/2005/8/layout/default"/>
    <dgm:cxn modelId="{A1C1D91C-6B42-4A93-BA13-CE54C278F848}" type="presParOf" srcId="{8B5BB883-5874-4FFA-B7D5-1178016F2C59}" destId="{77ADCAB0-4008-48BA-A737-230CF3962C06}" srcOrd="8" destOrd="0" presId="urn:microsoft.com/office/officeart/2005/8/layout/default"/>
    <dgm:cxn modelId="{97DE8F31-D2B3-4D0F-A6D8-EAF3B48D0477}" type="presParOf" srcId="{8B5BB883-5874-4FFA-B7D5-1178016F2C59}" destId="{7A3CF072-3572-4A3C-A4E5-37E5ED1EA3AF}" srcOrd="9" destOrd="0" presId="urn:microsoft.com/office/officeart/2005/8/layout/default"/>
    <dgm:cxn modelId="{0D7F92B2-6957-457B-A5A0-C2FEBC7CEF37}" type="presParOf" srcId="{8B5BB883-5874-4FFA-B7D5-1178016F2C59}" destId="{991EBAB6-053B-4AD3-AA63-504437ADC65D}" srcOrd="10" destOrd="0" presId="urn:microsoft.com/office/officeart/2005/8/layout/default"/>
    <dgm:cxn modelId="{494FA18D-A60B-45EB-ADCF-873511250DA9}" type="presParOf" srcId="{8B5BB883-5874-4FFA-B7D5-1178016F2C59}" destId="{6B9A46CE-9099-4C5D-B214-9CE5217C1A0F}" srcOrd="11" destOrd="0" presId="urn:microsoft.com/office/officeart/2005/8/layout/default"/>
    <dgm:cxn modelId="{2F3C99DE-B56B-4363-81FE-CDEC3122F5DD}" type="presParOf" srcId="{8B5BB883-5874-4FFA-B7D5-1178016F2C59}" destId="{EAEAE0AC-CB1A-4A78-B103-F02E910AA84C}" srcOrd="12" destOrd="0" presId="urn:microsoft.com/office/officeart/2005/8/layout/default"/>
    <dgm:cxn modelId="{05ECE0AA-CC72-40D2-9F96-8C33603000C4}" type="presParOf" srcId="{8B5BB883-5874-4FFA-B7D5-1178016F2C59}" destId="{855DA7FB-0703-4F67-A711-50A68BCE9F9D}" srcOrd="13" destOrd="0" presId="urn:microsoft.com/office/officeart/2005/8/layout/default"/>
    <dgm:cxn modelId="{74E10CA4-5A67-4DCC-A7C0-A3B5FDA6A64E}" type="presParOf" srcId="{8B5BB883-5874-4FFA-B7D5-1178016F2C59}" destId="{EFB00150-EDC3-4FCD-BD94-357CA65133A3}" srcOrd="14" destOrd="0" presId="urn:microsoft.com/office/officeart/2005/8/layout/default"/>
    <dgm:cxn modelId="{2C0E55B9-BE4B-4807-8434-A3A83BF6E922}" type="presParOf" srcId="{8B5BB883-5874-4FFA-B7D5-1178016F2C59}" destId="{ABB74343-0B26-4A4A-BCA9-3F2311779C85}" srcOrd="15" destOrd="0" presId="urn:microsoft.com/office/officeart/2005/8/layout/default"/>
    <dgm:cxn modelId="{59DC6014-4F9B-4443-B03D-BA9B19355F69}" type="presParOf" srcId="{8B5BB883-5874-4FFA-B7D5-1178016F2C59}" destId="{E91BAE73-D6C5-4657-A05F-08827D23ED51}" srcOrd="16" destOrd="0" presId="urn:microsoft.com/office/officeart/2005/8/layout/default"/>
    <dgm:cxn modelId="{4A53B1D9-1D62-48D7-9C0F-5B2E74401F19}" type="presParOf" srcId="{8B5BB883-5874-4FFA-B7D5-1178016F2C59}" destId="{5510BA52-BF76-4578-A7B0-1898F3A51845}" srcOrd="17" destOrd="0" presId="urn:microsoft.com/office/officeart/2005/8/layout/default"/>
    <dgm:cxn modelId="{6EDB264E-8E25-4C0D-AFF7-9D860845630E}" type="presParOf" srcId="{8B5BB883-5874-4FFA-B7D5-1178016F2C59}" destId="{71094DD9-AEAC-4A3D-B571-8AA460ECB95F}" srcOrd="18" destOrd="0" presId="urn:microsoft.com/office/officeart/2005/8/layout/default"/>
    <dgm:cxn modelId="{E5DC5564-FA43-44D8-ABD3-D4C76DCCA798}" type="presParOf" srcId="{8B5BB883-5874-4FFA-B7D5-1178016F2C59}" destId="{12ECC972-6329-4AE7-A887-37698A9BE50B}" srcOrd="19" destOrd="0" presId="urn:microsoft.com/office/officeart/2005/8/layout/default"/>
    <dgm:cxn modelId="{1A22E7E4-CA7F-46D9-B328-19DD81E4476D}" type="presParOf" srcId="{8B5BB883-5874-4FFA-B7D5-1178016F2C59}" destId="{58C8C37B-A6CD-4589-8758-8D2A0F07CB24}" srcOrd="20" destOrd="0" presId="urn:microsoft.com/office/officeart/2005/8/layout/default"/>
    <dgm:cxn modelId="{5DFB6B81-13F8-4359-95F5-968CAF339D51}" type="presParOf" srcId="{8B5BB883-5874-4FFA-B7D5-1178016F2C59}" destId="{A0A0B963-BFDB-4542-92C1-BE171B72065B}" srcOrd="21" destOrd="0" presId="urn:microsoft.com/office/officeart/2005/8/layout/default"/>
    <dgm:cxn modelId="{2CBFDF3C-D86F-4896-AC9D-BB49D5B21700}" type="presParOf" srcId="{8B5BB883-5874-4FFA-B7D5-1178016F2C59}" destId="{E85B3518-C6F6-45D4-B7BF-245F93C50486}" srcOrd="22" destOrd="0" presId="urn:microsoft.com/office/officeart/2005/8/layout/default"/>
    <dgm:cxn modelId="{4296F8BB-FDD2-4459-BBC2-6202797FB7D3}" type="presParOf" srcId="{8B5BB883-5874-4FFA-B7D5-1178016F2C59}" destId="{7F6EF590-D84D-4638-BFE2-5A4616DBA5D4}" srcOrd="23" destOrd="0" presId="urn:microsoft.com/office/officeart/2005/8/layout/default"/>
    <dgm:cxn modelId="{79A2E1AA-942B-44B5-AF3F-4C1EA8E3EA81}" type="presParOf" srcId="{8B5BB883-5874-4FFA-B7D5-1178016F2C59}" destId="{37797743-94BA-4914-8C4A-B8A2EF7CD330}" srcOrd="24" destOrd="0" presId="urn:microsoft.com/office/officeart/2005/8/layout/default"/>
    <dgm:cxn modelId="{B4ACE81B-9B98-42C6-BF50-52873324F3D9}" type="presParOf" srcId="{8B5BB883-5874-4FFA-B7D5-1178016F2C59}" destId="{2A2C3ABB-6D69-464E-9FB9-59BB5F5C6216}" srcOrd="25" destOrd="0" presId="urn:microsoft.com/office/officeart/2005/8/layout/default"/>
    <dgm:cxn modelId="{0B0F5D45-A6E0-4BED-AF9C-62DD0BB45EAB}" type="presParOf" srcId="{8B5BB883-5874-4FFA-B7D5-1178016F2C59}" destId="{CB641A4E-7851-422B-A632-671EE41041CB}" srcOrd="26" destOrd="0" presId="urn:microsoft.com/office/officeart/2005/8/layout/default"/>
    <dgm:cxn modelId="{487FFCBD-25B8-4012-BE82-D5655A8B4E86}" type="presParOf" srcId="{8B5BB883-5874-4FFA-B7D5-1178016F2C59}" destId="{569BE291-2BDC-45E9-9169-D8B8299FD854}" srcOrd="27" destOrd="0" presId="urn:microsoft.com/office/officeart/2005/8/layout/default"/>
    <dgm:cxn modelId="{22D507DD-BD35-45A6-8BC5-F7841B0E431C}" type="presParOf" srcId="{8B5BB883-5874-4FFA-B7D5-1178016F2C59}" destId="{7D9877A7-7A4D-458B-B7E5-6059D676C68D}" srcOrd="28" destOrd="0" presId="urn:microsoft.com/office/officeart/2005/8/layout/default"/>
    <dgm:cxn modelId="{E1191144-99E4-4E59-AAAD-0BBFAC9F21BC}" type="presParOf" srcId="{8B5BB883-5874-4FFA-B7D5-1178016F2C59}" destId="{CB9874C6-3633-4EBC-9820-94B2BB017CC4}" srcOrd="29" destOrd="0" presId="urn:microsoft.com/office/officeart/2005/8/layout/default"/>
    <dgm:cxn modelId="{E6B96037-0400-4BD9-8FA1-C373CB5B6967}" type="presParOf" srcId="{8B5BB883-5874-4FFA-B7D5-1178016F2C59}" destId="{C4AF682F-F954-4139-AFAB-08DFF6C49BF1}" srcOrd="30" destOrd="0" presId="urn:microsoft.com/office/officeart/2005/8/layout/default"/>
    <dgm:cxn modelId="{174FB826-0C56-4154-AA4C-E168ACDD87DF}" type="presParOf" srcId="{8B5BB883-5874-4FFA-B7D5-1178016F2C59}" destId="{7E78A82A-3108-4150-99A5-F16DBA4ABF01}" srcOrd="31" destOrd="0" presId="urn:microsoft.com/office/officeart/2005/8/layout/default"/>
    <dgm:cxn modelId="{22EC3797-363A-4FB0-BC0C-71810E06F8DD}" type="presParOf" srcId="{8B5BB883-5874-4FFA-B7D5-1178016F2C59}" destId="{8DE6E26C-6AFD-480A-B5A8-B8ABC8E32DB8}" srcOrd="32" destOrd="0" presId="urn:microsoft.com/office/officeart/2005/8/layout/default"/>
    <dgm:cxn modelId="{43B192DE-7870-4CBB-996C-40C659CDE6C6}" type="presParOf" srcId="{8B5BB883-5874-4FFA-B7D5-1178016F2C59}" destId="{0EE06FBF-C286-484E-8391-63810749EFFC}" srcOrd="33" destOrd="0" presId="urn:microsoft.com/office/officeart/2005/8/layout/default"/>
    <dgm:cxn modelId="{89E32907-DAD9-468B-9A92-03AC92CC07E2}" type="presParOf" srcId="{8B5BB883-5874-4FFA-B7D5-1178016F2C59}" destId="{D6A9CA86-0EB8-44B2-9885-30DBBE3C43FA}" srcOrd="3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804D4F-2218-41D8-95D3-7ACEEFF2B314}" type="doc">
      <dgm:prSet loTypeId="urn:microsoft.com/office/officeart/2017/3/layout/HorizontalPathTimeline" loCatId="process" qsTypeId="urn:microsoft.com/office/officeart/2005/8/quickstyle/3d1" qsCatId="3D" csTypeId="urn:microsoft.com/office/officeart/2005/8/colors/accent5_4" csCatId="accent5" phldr="1"/>
      <dgm:spPr/>
      <dgm:t>
        <a:bodyPr/>
        <a:lstStyle/>
        <a:p>
          <a:endParaRPr lang="en-US"/>
        </a:p>
      </dgm:t>
    </dgm:pt>
    <dgm:pt modelId="{8A0416CD-C7C6-4CE2-A3F5-DF61FAA1971F}">
      <dgm:prSet/>
      <dgm:spPr/>
      <dgm:t>
        <a:bodyPr/>
        <a:lstStyle/>
        <a:p>
          <a:pPr>
            <a:defRPr b="1"/>
          </a:pPr>
          <a:r>
            <a:rPr lang="en-US"/>
            <a:t>5 May 2025</a:t>
          </a:r>
        </a:p>
      </dgm:t>
    </dgm:pt>
    <dgm:pt modelId="{56B219FE-1091-4C8B-A47F-39E3C88C75EA}" type="parTrans" cxnId="{F2C474CC-BFF1-4E9D-9B73-A56A8A1994E1}">
      <dgm:prSet/>
      <dgm:spPr/>
      <dgm:t>
        <a:bodyPr/>
        <a:lstStyle/>
        <a:p>
          <a:endParaRPr lang="en-US"/>
        </a:p>
      </dgm:t>
    </dgm:pt>
    <dgm:pt modelId="{11487839-BB31-4F6D-A452-DEE1DE99AE55}" type="sibTrans" cxnId="{F2C474CC-BFF1-4E9D-9B73-A56A8A1994E1}">
      <dgm:prSet/>
      <dgm:spPr/>
      <dgm:t>
        <a:bodyPr/>
        <a:lstStyle/>
        <a:p>
          <a:endParaRPr lang="en-US"/>
        </a:p>
      </dgm:t>
    </dgm:pt>
    <dgm:pt modelId="{3372D8EF-224D-4D57-ABDD-E998EEB231F0}">
      <dgm:prSet/>
      <dgm:spPr/>
      <dgm:t>
        <a:bodyPr/>
        <a:lstStyle/>
        <a:p>
          <a:r>
            <a:rPr lang="en-US" dirty="0"/>
            <a:t>Initial exposure monitoring to determine each potentially exposed person’s exposure for continuing uses must be completed.</a:t>
          </a:r>
        </a:p>
      </dgm:t>
    </dgm:pt>
    <dgm:pt modelId="{69640E94-D102-4420-9938-9DA4953BFE9E}" type="parTrans" cxnId="{12250AFE-22C4-4E47-9134-596ACEB2849B}">
      <dgm:prSet/>
      <dgm:spPr/>
      <dgm:t>
        <a:bodyPr/>
        <a:lstStyle/>
        <a:p>
          <a:endParaRPr lang="en-US"/>
        </a:p>
      </dgm:t>
    </dgm:pt>
    <dgm:pt modelId="{2E2F06CC-202E-443D-A542-021A58256AFA}" type="sibTrans" cxnId="{12250AFE-22C4-4E47-9134-596ACEB2849B}">
      <dgm:prSet/>
      <dgm:spPr/>
      <dgm:t>
        <a:bodyPr/>
        <a:lstStyle/>
        <a:p>
          <a:endParaRPr lang="en-US"/>
        </a:p>
      </dgm:t>
    </dgm:pt>
    <dgm:pt modelId="{CDDD440C-2C43-4F48-91E5-33167CCA9D7B}">
      <dgm:prSet/>
      <dgm:spPr/>
      <dgm:t>
        <a:bodyPr/>
        <a:lstStyle/>
        <a:p>
          <a:r>
            <a:rPr lang="en-US"/>
            <a:t>Distributing methylene chloride products for consumer use is prohibited.</a:t>
          </a:r>
        </a:p>
      </dgm:t>
    </dgm:pt>
    <dgm:pt modelId="{D2925FE1-C281-4397-86BC-9B67AA591D9B}" type="parTrans" cxnId="{C2F6FB20-925B-43E5-881B-7B332FD87A54}">
      <dgm:prSet/>
      <dgm:spPr/>
      <dgm:t>
        <a:bodyPr/>
        <a:lstStyle/>
        <a:p>
          <a:endParaRPr lang="en-US"/>
        </a:p>
      </dgm:t>
    </dgm:pt>
    <dgm:pt modelId="{C44DB0C6-F7CB-4F3F-9B9E-B3FAC406E0BE}" type="sibTrans" cxnId="{C2F6FB20-925B-43E5-881B-7B332FD87A54}">
      <dgm:prSet/>
      <dgm:spPr/>
      <dgm:t>
        <a:bodyPr/>
        <a:lstStyle/>
        <a:p>
          <a:endParaRPr lang="en-US"/>
        </a:p>
      </dgm:t>
    </dgm:pt>
    <dgm:pt modelId="{F8D3B72C-426C-40CA-8291-B49263CF3CD3}">
      <dgm:prSet/>
      <dgm:spPr/>
      <dgm:t>
        <a:bodyPr/>
        <a:lstStyle/>
        <a:p>
          <a:pPr>
            <a:defRPr b="1"/>
          </a:pPr>
          <a:r>
            <a:rPr lang="en-US"/>
            <a:t>1 Aug. 2025</a:t>
          </a:r>
        </a:p>
      </dgm:t>
    </dgm:pt>
    <dgm:pt modelId="{3164106B-5EAF-4466-80FA-36A69F5A0B57}" type="parTrans" cxnId="{06B6682E-2A16-484D-9A82-47D6143A3FD9}">
      <dgm:prSet/>
      <dgm:spPr/>
      <dgm:t>
        <a:bodyPr/>
        <a:lstStyle/>
        <a:p>
          <a:endParaRPr lang="en-US"/>
        </a:p>
      </dgm:t>
    </dgm:pt>
    <dgm:pt modelId="{F362A6E8-9E57-4E60-9F37-935FE97A8B44}" type="sibTrans" cxnId="{06B6682E-2A16-484D-9A82-47D6143A3FD9}">
      <dgm:prSet/>
      <dgm:spPr/>
      <dgm:t>
        <a:bodyPr/>
        <a:lstStyle/>
        <a:p>
          <a:endParaRPr lang="en-US"/>
        </a:p>
      </dgm:t>
    </dgm:pt>
    <dgm:pt modelId="{7C6774FC-A3B0-478E-985F-3BFD2F9107F3}">
      <dgm:prSet/>
      <dgm:spPr/>
      <dgm:t>
        <a:bodyPr/>
        <a:lstStyle/>
        <a:p>
          <a:r>
            <a:rPr lang="en-US"/>
            <a:t>(or 3 months after testing)</a:t>
          </a:r>
        </a:p>
      </dgm:t>
    </dgm:pt>
    <dgm:pt modelId="{F8163198-1BFC-49BE-ABDD-278EAD26DC35}" type="parTrans" cxnId="{F7FE11AD-CD1C-4529-8558-0D9B4FBEF61A}">
      <dgm:prSet/>
      <dgm:spPr/>
      <dgm:t>
        <a:bodyPr/>
        <a:lstStyle/>
        <a:p>
          <a:endParaRPr lang="en-US"/>
        </a:p>
      </dgm:t>
    </dgm:pt>
    <dgm:pt modelId="{48618721-0D1C-43B7-B687-FFCE583AF065}" type="sibTrans" cxnId="{F7FE11AD-CD1C-4529-8558-0D9B4FBEF61A}">
      <dgm:prSet/>
      <dgm:spPr/>
      <dgm:t>
        <a:bodyPr/>
        <a:lstStyle/>
        <a:p>
          <a:endParaRPr lang="en-US"/>
        </a:p>
      </dgm:t>
    </dgm:pt>
    <dgm:pt modelId="{A940C494-6E1A-4CD6-8A26-640965706125}">
      <dgm:prSet/>
      <dgm:spPr/>
      <dgm:t>
        <a:bodyPr/>
        <a:lstStyle/>
        <a:p>
          <a:r>
            <a:rPr lang="en-US"/>
            <a:t>Provide respiratory protection as outlined.</a:t>
          </a:r>
        </a:p>
      </dgm:t>
    </dgm:pt>
    <dgm:pt modelId="{8504B1F6-2518-4954-9CCF-E4DAD5283B6E}" type="parTrans" cxnId="{DC431A0D-B2DA-41C3-9FF7-CBEAE9495823}">
      <dgm:prSet/>
      <dgm:spPr/>
      <dgm:t>
        <a:bodyPr/>
        <a:lstStyle/>
        <a:p>
          <a:endParaRPr lang="en-US"/>
        </a:p>
      </dgm:t>
    </dgm:pt>
    <dgm:pt modelId="{471AB7C9-469B-4A8F-9531-34A91E9783C6}" type="sibTrans" cxnId="{DC431A0D-B2DA-41C3-9FF7-CBEAE9495823}">
      <dgm:prSet/>
      <dgm:spPr/>
      <dgm:t>
        <a:bodyPr/>
        <a:lstStyle/>
        <a:p>
          <a:endParaRPr lang="en-US"/>
        </a:p>
      </dgm:t>
    </dgm:pt>
    <dgm:pt modelId="{BABA6AB4-1207-4A59-A87C-3133C2803513}">
      <dgm:prSet/>
      <dgm:spPr/>
      <dgm:t>
        <a:bodyPr/>
        <a:lstStyle/>
        <a:p>
          <a:r>
            <a:rPr lang="en-US"/>
            <a:t>Require chemically-resistant gloves where dermal contact is possible.</a:t>
          </a:r>
        </a:p>
      </dgm:t>
    </dgm:pt>
    <dgm:pt modelId="{F76D9FE7-9CCC-425E-8C0F-7470242845CE}" type="parTrans" cxnId="{DD86B98C-768C-49AB-9ED3-53829DBC718B}">
      <dgm:prSet/>
      <dgm:spPr/>
      <dgm:t>
        <a:bodyPr/>
        <a:lstStyle/>
        <a:p>
          <a:endParaRPr lang="en-US"/>
        </a:p>
      </dgm:t>
    </dgm:pt>
    <dgm:pt modelId="{89A2D155-5423-4004-9604-88AD5A0FFA64}" type="sibTrans" cxnId="{DD86B98C-768C-49AB-9ED3-53829DBC718B}">
      <dgm:prSet/>
      <dgm:spPr/>
      <dgm:t>
        <a:bodyPr/>
        <a:lstStyle/>
        <a:p>
          <a:endParaRPr lang="en-US"/>
        </a:p>
      </dgm:t>
    </dgm:pt>
    <dgm:pt modelId="{416230C6-92E3-4464-ADA6-D303821015A7}">
      <dgm:prSet/>
      <dgm:spPr/>
      <dgm:t>
        <a:bodyPr/>
        <a:lstStyle/>
        <a:p>
          <a:pPr>
            <a:defRPr b="1"/>
          </a:pPr>
          <a:r>
            <a:rPr lang="en-US"/>
            <a:t>30 Oct. 2025</a:t>
          </a:r>
        </a:p>
      </dgm:t>
    </dgm:pt>
    <dgm:pt modelId="{BB930031-14D9-4B28-BFCE-0C62A95291F1}" type="parTrans" cxnId="{85104EE0-DB6C-463C-8F15-B9F47EEF7C65}">
      <dgm:prSet/>
      <dgm:spPr/>
      <dgm:t>
        <a:bodyPr/>
        <a:lstStyle/>
        <a:p>
          <a:endParaRPr lang="en-US"/>
        </a:p>
      </dgm:t>
    </dgm:pt>
    <dgm:pt modelId="{1FE3C110-2919-4E8D-984E-836202F117C8}" type="sibTrans" cxnId="{85104EE0-DB6C-463C-8F15-B9F47EEF7C65}">
      <dgm:prSet/>
      <dgm:spPr/>
      <dgm:t>
        <a:bodyPr/>
        <a:lstStyle/>
        <a:p>
          <a:endParaRPr lang="en-US"/>
        </a:p>
      </dgm:t>
    </dgm:pt>
    <dgm:pt modelId="{BDC3AE27-E1D5-491F-8E01-9A2DFF7D8A74}">
      <dgm:prSet/>
      <dgm:spPr/>
      <dgm:t>
        <a:bodyPr/>
        <a:lstStyle/>
        <a:p>
          <a:r>
            <a:rPr lang="en-US"/>
            <a:t>Develop and implement an Exposure Control Plan.</a:t>
          </a:r>
        </a:p>
      </dgm:t>
    </dgm:pt>
    <dgm:pt modelId="{359324B1-0641-4693-B8A9-7517A9EE22F0}" type="parTrans" cxnId="{14CE844C-24C2-4F8A-8DB4-9898B97CE295}">
      <dgm:prSet/>
      <dgm:spPr/>
      <dgm:t>
        <a:bodyPr/>
        <a:lstStyle/>
        <a:p>
          <a:endParaRPr lang="en-US"/>
        </a:p>
      </dgm:t>
    </dgm:pt>
    <dgm:pt modelId="{DBCCE5A0-BA46-4764-9024-D6680757F5AA}" type="sibTrans" cxnId="{14CE844C-24C2-4F8A-8DB4-9898B97CE295}">
      <dgm:prSet/>
      <dgm:spPr/>
      <dgm:t>
        <a:bodyPr/>
        <a:lstStyle/>
        <a:p>
          <a:endParaRPr lang="en-US"/>
        </a:p>
      </dgm:t>
    </dgm:pt>
    <dgm:pt modelId="{B85373F7-EE0A-4EA6-985F-A0DAEB4ECCA1}">
      <dgm:prSet/>
      <dgm:spPr/>
      <dgm:t>
        <a:bodyPr/>
        <a:lstStyle/>
        <a:p>
          <a:pPr>
            <a:defRPr b="1"/>
          </a:pPr>
          <a:r>
            <a:rPr lang="en-US"/>
            <a:t>28 Apr. 2026</a:t>
          </a:r>
        </a:p>
      </dgm:t>
    </dgm:pt>
    <dgm:pt modelId="{3ABCDDBB-58D3-4E95-B10B-0CF784A9A6D0}" type="parTrans" cxnId="{87E39832-03A0-44CF-8C89-0BEFB0DA981B}">
      <dgm:prSet/>
      <dgm:spPr/>
      <dgm:t>
        <a:bodyPr/>
        <a:lstStyle/>
        <a:p>
          <a:endParaRPr lang="en-US"/>
        </a:p>
      </dgm:t>
    </dgm:pt>
    <dgm:pt modelId="{FC36F55B-0FDB-4170-B47F-3C25EF771E32}" type="sibTrans" cxnId="{87E39832-03A0-44CF-8C89-0BEFB0DA981B}">
      <dgm:prSet/>
      <dgm:spPr/>
      <dgm:t>
        <a:bodyPr/>
        <a:lstStyle/>
        <a:p>
          <a:endParaRPr lang="en-US"/>
        </a:p>
      </dgm:t>
    </dgm:pt>
    <dgm:pt modelId="{4432718A-1E2A-4596-A789-CFDCCA890F9B}">
      <dgm:prSet/>
      <dgm:spPr/>
      <dgm:t>
        <a:bodyPr/>
        <a:lstStyle/>
        <a:p>
          <a:r>
            <a:rPr lang="en-US"/>
            <a:t>Most commercial uses are prohibited after this date.</a:t>
          </a:r>
        </a:p>
      </dgm:t>
    </dgm:pt>
    <dgm:pt modelId="{4BDCDF89-BC9B-490F-BA60-69EBE627B20E}" type="parTrans" cxnId="{DE74AE18-085E-4888-8F84-B8F217668B99}">
      <dgm:prSet/>
      <dgm:spPr/>
      <dgm:t>
        <a:bodyPr/>
        <a:lstStyle/>
        <a:p>
          <a:endParaRPr lang="en-US"/>
        </a:p>
      </dgm:t>
    </dgm:pt>
    <dgm:pt modelId="{A7AA4DEA-A1C4-4DD9-88A4-1F183061E49F}" type="sibTrans" cxnId="{DE74AE18-085E-4888-8F84-B8F217668B99}">
      <dgm:prSet/>
      <dgm:spPr/>
      <dgm:t>
        <a:bodyPr/>
        <a:lstStyle/>
        <a:p>
          <a:endParaRPr lang="en-US"/>
        </a:p>
      </dgm:t>
    </dgm:pt>
    <dgm:pt modelId="{A078D272-EC76-472A-8FA7-BC66824CB535}">
      <dgm:prSet/>
      <dgm:spPr/>
      <dgm:t>
        <a:bodyPr/>
        <a:lstStyle/>
        <a:p>
          <a:pPr>
            <a:defRPr b="1"/>
          </a:pPr>
          <a:r>
            <a:rPr lang="en-US"/>
            <a:t>8 May 2029</a:t>
          </a:r>
        </a:p>
      </dgm:t>
    </dgm:pt>
    <dgm:pt modelId="{EC547406-568A-45DA-9DC7-A750C7DC99A1}" type="parTrans" cxnId="{A8617AB1-8045-4DE5-A6F1-85DC20B1DD15}">
      <dgm:prSet/>
      <dgm:spPr/>
      <dgm:t>
        <a:bodyPr/>
        <a:lstStyle/>
        <a:p>
          <a:endParaRPr lang="en-US"/>
        </a:p>
      </dgm:t>
    </dgm:pt>
    <dgm:pt modelId="{A737CDEA-624C-42C5-B804-ECC199B37807}" type="sibTrans" cxnId="{A8617AB1-8045-4DE5-A6F1-85DC20B1DD15}">
      <dgm:prSet/>
      <dgm:spPr/>
      <dgm:t>
        <a:bodyPr/>
        <a:lstStyle/>
        <a:p>
          <a:endParaRPr lang="en-US"/>
        </a:p>
      </dgm:t>
    </dgm:pt>
    <dgm:pt modelId="{842630F3-BEE0-415E-BE34-FFEEB30644C8}">
      <dgm:prSet/>
      <dgm:spPr/>
      <dgm:t>
        <a:bodyPr/>
        <a:lstStyle/>
        <a:p>
          <a:r>
            <a:rPr lang="en-US"/>
            <a:t>DCM may be used for very specific furniture refinishing and aerospace uses until this date, with protections.</a:t>
          </a:r>
        </a:p>
      </dgm:t>
    </dgm:pt>
    <dgm:pt modelId="{FF6265D2-369E-472B-9D71-9E9EB6D78AFB}" type="parTrans" cxnId="{F0662122-FE22-444B-AB49-109C08F929D3}">
      <dgm:prSet/>
      <dgm:spPr/>
      <dgm:t>
        <a:bodyPr/>
        <a:lstStyle/>
        <a:p>
          <a:endParaRPr lang="en-US"/>
        </a:p>
      </dgm:t>
    </dgm:pt>
    <dgm:pt modelId="{8AACCE6F-7FE4-4124-8BB7-DAB1EAE5D40D}" type="sibTrans" cxnId="{F0662122-FE22-444B-AB49-109C08F929D3}">
      <dgm:prSet/>
      <dgm:spPr/>
      <dgm:t>
        <a:bodyPr/>
        <a:lstStyle/>
        <a:p>
          <a:endParaRPr lang="en-US"/>
        </a:p>
      </dgm:t>
    </dgm:pt>
    <dgm:pt modelId="{ED31CE28-7B91-44AF-A304-11851099180C}" type="pres">
      <dgm:prSet presAssocID="{97804D4F-2218-41D8-95D3-7ACEEFF2B314}" presName="root" presStyleCnt="0">
        <dgm:presLayoutVars>
          <dgm:chMax/>
          <dgm:chPref/>
          <dgm:animLvl val="lvl"/>
        </dgm:presLayoutVars>
      </dgm:prSet>
      <dgm:spPr/>
    </dgm:pt>
    <dgm:pt modelId="{080DB4C0-980B-4F89-9A5C-FFDD16CE7FF6}" type="pres">
      <dgm:prSet presAssocID="{97804D4F-2218-41D8-95D3-7ACEEFF2B314}" presName="divider" presStyleLbl="node1" presStyleIdx="0" presStyleCnt="1"/>
      <dgm:spPr/>
    </dgm:pt>
    <dgm:pt modelId="{31DF319F-EB50-495E-B11B-1804FB949C33}" type="pres">
      <dgm:prSet presAssocID="{97804D4F-2218-41D8-95D3-7ACEEFF2B314}" presName="nodes" presStyleCnt="0">
        <dgm:presLayoutVars>
          <dgm:chMax/>
          <dgm:chPref/>
          <dgm:animLvl val="lvl"/>
        </dgm:presLayoutVars>
      </dgm:prSet>
      <dgm:spPr/>
    </dgm:pt>
    <dgm:pt modelId="{723D1088-4602-43AB-8E0B-FC11FB907CE1}" type="pres">
      <dgm:prSet presAssocID="{8A0416CD-C7C6-4CE2-A3F5-DF61FAA1971F}" presName="composite" presStyleCnt="0"/>
      <dgm:spPr/>
    </dgm:pt>
    <dgm:pt modelId="{9672BB17-BAFC-47DC-A337-98C08F88DB39}" type="pres">
      <dgm:prSet presAssocID="{8A0416CD-C7C6-4CE2-A3F5-DF61FAA1971F}" presName="L1TextContainer" presStyleLbl="revTx" presStyleIdx="0" presStyleCnt="5">
        <dgm:presLayoutVars>
          <dgm:chMax val="1"/>
          <dgm:chPref val="1"/>
          <dgm:bulletEnabled val="1"/>
        </dgm:presLayoutVars>
      </dgm:prSet>
      <dgm:spPr/>
    </dgm:pt>
    <dgm:pt modelId="{DF144744-5AB1-4560-88E6-75972EAEF223}" type="pres">
      <dgm:prSet presAssocID="{8A0416CD-C7C6-4CE2-A3F5-DF61FAA1971F}" presName="L2TextContainerWrapper" presStyleCnt="0">
        <dgm:presLayoutVars>
          <dgm:chMax val="0"/>
          <dgm:chPref val="0"/>
          <dgm:bulletEnabled val="1"/>
        </dgm:presLayoutVars>
      </dgm:prSet>
      <dgm:spPr/>
    </dgm:pt>
    <dgm:pt modelId="{90CC83B0-B539-4C98-BA24-CE9389F28225}" type="pres">
      <dgm:prSet presAssocID="{8A0416CD-C7C6-4CE2-A3F5-DF61FAA1971F}" presName="L2TextContainer" presStyleLbl="bgAccFollowNode1" presStyleIdx="0" presStyleCnt="5"/>
      <dgm:spPr/>
    </dgm:pt>
    <dgm:pt modelId="{BD586BA6-24F6-4F75-9AA8-CF4654002B99}" type="pres">
      <dgm:prSet presAssocID="{8A0416CD-C7C6-4CE2-A3F5-DF61FAA1971F}" presName="FlexibleEmptyPlaceHolder" presStyleCnt="0"/>
      <dgm:spPr/>
    </dgm:pt>
    <dgm:pt modelId="{5F389E9D-8F4F-4BC4-8C7C-B39BC605120D}" type="pres">
      <dgm:prSet presAssocID="{8A0416CD-C7C6-4CE2-A3F5-DF61FAA1971F}" presName="ConnectLine" presStyleLbl="alignNode1" presStyleIdx="0" presStyleCnt="5"/>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hade val="50000"/>
              <a:hueOff val="0"/>
              <a:satOff val="0"/>
              <a:lumOff val="0"/>
              <a:alphaOff val="0"/>
            </a:schemeClr>
          </a:solidFill>
          <a:prstDash val="dash"/>
          <a:miter lim="800000"/>
        </a:ln>
        <a:effectLst/>
      </dgm:spPr>
    </dgm:pt>
    <dgm:pt modelId="{5A6FA40D-FEF9-4527-A29C-1A44832C144F}" type="pres">
      <dgm:prSet presAssocID="{8A0416CD-C7C6-4CE2-A3F5-DF61FAA1971F}"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9962EF11-0F3B-4234-99C9-BBF6FC1F7175}" type="pres">
      <dgm:prSet presAssocID="{8A0416CD-C7C6-4CE2-A3F5-DF61FAA1971F}" presName="EmptyPlaceHolder" presStyleCnt="0"/>
      <dgm:spPr/>
    </dgm:pt>
    <dgm:pt modelId="{B10DFF09-C981-4ACE-A24C-0B04407BB311}" type="pres">
      <dgm:prSet presAssocID="{11487839-BB31-4F6D-A452-DEE1DE99AE55}" presName="spaceBetweenRectangles" presStyleCnt="0"/>
      <dgm:spPr/>
    </dgm:pt>
    <dgm:pt modelId="{41394545-5218-4181-9027-D35C5B82965D}" type="pres">
      <dgm:prSet presAssocID="{F8D3B72C-426C-40CA-8291-B49263CF3CD3}" presName="composite" presStyleCnt="0"/>
      <dgm:spPr/>
    </dgm:pt>
    <dgm:pt modelId="{31B1D241-C838-47AF-8642-FB7E140AAE23}" type="pres">
      <dgm:prSet presAssocID="{F8D3B72C-426C-40CA-8291-B49263CF3CD3}" presName="L1TextContainer" presStyleLbl="revTx" presStyleIdx="1" presStyleCnt="5">
        <dgm:presLayoutVars>
          <dgm:chMax val="1"/>
          <dgm:chPref val="1"/>
          <dgm:bulletEnabled val="1"/>
        </dgm:presLayoutVars>
      </dgm:prSet>
      <dgm:spPr/>
    </dgm:pt>
    <dgm:pt modelId="{C139E5E4-1777-454C-A86D-7452C7A76A1E}" type="pres">
      <dgm:prSet presAssocID="{F8D3B72C-426C-40CA-8291-B49263CF3CD3}" presName="L2TextContainerWrapper" presStyleCnt="0">
        <dgm:presLayoutVars>
          <dgm:chMax val="0"/>
          <dgm:chPref val="0"/>
          <dgm:bulletEnabled val="1"/>
        </dgm:presLayoutVars>
      </dgm:prSet>
      <dgm:spPr/>
    </dgm:pt>
    <dgm:pt modelId="{D766BE27-63F4-4700-A889-D1B9D875D7E7}" type="pres">
      <dgm:prSet presAssocID="{F8D3B72C-426C-40CA-8291-B49263CF3CD3}" presName="L2TextContainer" presStyleLbl="bgAccFollowNode1" presStyleIdx="1" presStyleCnt="5"/>
      <dgm:spPr/>
    </dgm:pt>
    <dgm:pt modelId="{4130EB70-2E6C-4D86-B96F-3A454F24FAFD}" type="pres">
      <dgm:prSet presAssocID="{F8D3B72C-426C-40CA-8291-B49263CF3CD3}" presName="FlexibleEmptyPlaceHolder" presStyleCnt="0"/>
      <dgm:spPr/>
    </dgm:pt>
    <dgm:pt modelId="{14F2DA0D-0D0B-437B-BDBB-01DC88AE2E87}" type="pres">
      <dgm:prSet presAssocID="{F8D3B72C-426C-40CA-8291-B49263CF3CD3}" presName="ConnectLine" presStyleLbl="alignNode1" presStyleIdx="1" presStyleCnt="5"/>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hade val="50000"/>
              <a:hueOff val="0"/>
              <a:satOff val="0"/>
              <a:lumOff val="19321"/>
              <a:alphaOff val="0"/>
            </a:schemeClr>
          </a:solidFill>
          <a:prstDash val="dash"/>
          <a:miter lim="800000"/>
        </a:ln>
        <a:effectLst/>
      </dgm:spPr>
    </dgm:pt>
    <dgm:pt modelId="{0A0B07F8-D8B4-4AA4-9AA5-FB7410212859}" type="pres">
      <dgm:prSet presAssocID="{F8D3B72C-426C-40CA-8291-B49263CF3CD3}"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8FDB19A2-A14A-480E-BEC2-67EA010B8CFE}" type="pres">
      <dgm:prSet presAssocID="{F8D3B72C-426C-40CA-8291-B49263CF3CD3}" presName="EmptyPlaceHolder" presStyleCnt="0"/>
      <dgm:spPr/>
    </dgm:pt>
    <dgm:pt modelId="{60025A6D-FE6F-4941-B6F2-8FEE60E21426}" type="pres">
      <dgm:prSet presAssocID="{F362A6E8-9E57-4E60-9F37-935FE97A8B44}" presName="spaceBetweenRectangles" presStyleCnt="0"/>
      <dgm:spPr/>
    </dgm:pt>
    <dgm:pt modelId="{68912605-7863-42E3-B351-56BD741041BC}" type="pres">
      <dgm:prSet presAssocID="{416230C6-92E3-4464-ADA6-D303821015A7}" presName="composite" presStyleCnt="0"/>
      <dgm:spPr/>
    </dgm:pt>
    <dgm:pt modelId="{CC6C4737-292C-4B00-BA91-75FA48846EC2}" type="pres">
      <dgm:prSet presAssocID="{416230C6-92E3-4464-ADA6-D303821015A7}" presName="L1TextContainer" presStyleLbl="revTx" presStyleIdx="2" presStyleCnt="5">
        <dgm:presLayoutVars>
          <dgm:chMax val="1"/>
          <dgm:chPref val="1"/>
          <dgm:bulletEnabled val="1"/>
        </dgm:presLayoutVars>
      </dgm:prSet>
      <dgm:spPr/>
    </dgm:pt>
    <dgm:pt modelId="{08549D0C-516D-4A00-8D5C-29D07F5D540C}" type="pres">
      <dgm:prSet presAssocID="{416230C6-92E3-4464-ADA6-D303821015A7}" presName="L2TextContainerWrapper" presStyleCnt="0">
        <dgm:presLayoutVars>
          <dgm:chMax val="0"/>
          <dgm:chPref val="0"/>
          <dgm:bulletEnabled val="1"/>
        </dgm:presLayoutVars>
      </dgm:prSet>
      <dgm:spPr/>
    </dgm:pt>
    <dgm:pt modelId="{66EC7441-60BE-41ED-BB70-2EA42DF5652F}" type="pres">
      <dgm:prSet presAssocID="{416230C6-92E3-4464-ADA6-D303821015A7}" presName="L2TextContainer" presStyleLbl="bgAccFollowNode1" presStyleIdx="2" presStyleCnt="5"/>
      <dgm:spPr/>
    </dgm:pt>
    <dgm:pt modelId="{CAD62919-30C3-4122-8019-43B9973C2FDA}" type="pres">
      <dgm:prSet presAssocID="{416230C6-92E3-4464-ADA6-D303821015A7}" presName="FlexibleEmptyPlaceHolder" presStyleCnt="0"/>
      <dgm:spPr/>
    </dgm:pt>
    <dgm:pt modelId="{27DA0B8C-557D-407F-99E6-5D32E692041B}" type="pres">
      <dgm:prSet presAssocID="{416230C6-92E3-4464-ADA6-D303821015A7}" presName="ConnectLine" presStyleLbl="alignNode1" presStyleIdx="2" presStyleCnt="5"/>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hade val="50000"/>
              <a:hueOff val="0"/>
              <a:satOff val="0"/>
              <a:lumOff val="38642"/>
              <a:alphaOff val="0"/>
            </a:schemeClr>
          </a:solidFill>
          <a:prstDash val="dash"/>
          <a:miter lim="800000"/>
        </a:ln>
        <a:effectLst/>
      </dgm:spPr>
    </dgm:pt>
    <dgm:pt modelId="{C74391E1-D7C4-4B75-BFC5-D8ADE8F2B455}" type="pres">
      <dgm:prSet presAssocID="{416230C6-92E3-4464-ADA6-D303821015A7}"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F62C6E28-3F0E-4926-B36C-F2B9EDBBCD96}" type="pres">
      <dgm:prSet presAssocID="{416230C6-92E3-4464-ADA6-D303821015A7}" presName="EmptyPlaceHolder" presStyleCnt="0"/>
      <dgm:spPr/>
    </dgm:pt>
    <dgm:pt modelId="{58A96149-84CE-42DC-AC74-91B459BADF01}" type="pres">
      <dgm:prSet presAssocID="{1FE3C110-2919-4E8D-984E-836202F117C8}" presName="spaceBetweenRectangles" presStyleCnt="0"/>
      <dgm:spPr/>
    </dgm:pt>
    <dgm:pt modelId="{3BE444A6-85DD-4132-9933-1BE16A34AFFB}" type="pres">
      <dgm:prSet presAssocID="{B85373F7-EE0A-4EA6-985F-A0DAEB4ECCA1}" presName="composite" presStyleCnt="0"/>
      <dgm:spPr/>
    </dgm:pt>
    <dgm:pt modelId="{26C2D093-8C3C-4C8C-A8B7-CD09DE6CAF02}" type="pres">
      <dgm:prSet presAssocID="{B85373F7-EE0A-4EA6-985F-A0DAEB4ECCA1}" presName="L1TextContainer" presStyleLbl="revTx" presStyleIdx="3" presStyleCnt="5">
        <dgm:presLayoutVars>
          <dgm:chMax val="1"/>
          <dgm:chPref val="1"/>
          <dgm:bulletEnabled val="1"/>
        </dgm:presLayoutVars>
      </dgm:prSet>
      <dgm:spPr/>
    </dgm:pt>
    <dgm:pt modelId="{D48BB399-4D28-44C8-BC09-07C8250E7D00}" type="pres">
      <dgm:prSet presAssocID="{B85373F7-EE0A-4EA6-985F-A0DAEB4ECCA1}" presName="L2TextContainerWrapper" presStyleCnt="0">
        <dgm:presLayoutVars>
          <dgm:chMax val="0"/>
          <dgm:chPref val="0"/>
          <dgm:bulletEnabled val="1"/>
        </dgm:presLayoutVars>
      </dgm:prSet>
      <dgm:spPr/>
    </dgm:pt>
    <dgm:pt modelId="{7E8FA9EC-B4A7-498E-BF6A-CA6378C6CE66}" type="pres">
      <dgm:prSet presAssocID="{B85373F7-EE0A-4EA6-985F-A0DAEB4ECCA1}" presName="L2TextContainer" presStyleLbl="bgAccFollowNode1" presStyleIdx="3" presStyleCnt="5"/>
      <dgm:spPr/>
    </dgm:pt>
    <dgm:pt modelId="{5BEDDECD-8602-4FC2-8657-73EE70892F44}" type="pres">
      <dgm:prSet presAssocID="{B85373F7-EE0A-4EA6-985F-A0DAEB4ECCA1}" presName="FlexibleEmptyPlaceHolder" presStyleCnt="0"/>
      <dgm:spPr/>
    </dgm:pt>
    <dgm:pt modelId="{39ED764C-526C-4518-91C8-79483ED9991A}" type="pres">
      <dgm:prSet presAssocID="{B85373F7-EE0A-4EA6-985F-A0DAEB4ECCA1}" presName="ConnectLine" presStyleLbl="alignNode1" presStyleIdx="3" presStyleCnt="5"/>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hade val="50000"/>
              <a:hueOff val="0"/>
              <a:satOff val="0"/>
              <a:lumOff val="38642"/>
              <a:alphaOff val="0"/>
            </a:schemeClr>
          </a:solidFill>
          <a:prstDash val="dash"/>
          <a:miter lim="800000"/>
        </a:ln>
        <a:effectLst/>
      </dgm:spPr>
    </dgm:pt>
    <dgm:pt modelId="{00ABF333-3D3B-4239-B5A1-12A2DEA6D67D}" type="pres">
      <dgm:prSet presAssocID="{B85373F7-EE0A-4EA6-985F-A0DAEB4ECCA1}"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4A0AEE10-86CE-4964-8B53-F53BCD054DCE}" type="pres">
      <dgm:prSet presAssocID="{B85373F7-EE0A-4EA6-985F-A0DAEB4ECCA1}" presName="EmptyPlaceHolder" presStyleCnt="0"/>
      <dgm:spPr/>
    </dgm:pt>
    <dgm:pt modelId="{B3E9F936-5D8A-44F8-9B9A-9A506F770AD8}" type="pres">
      <dgm:prSet presAssocID="{FC36F55B-0FDB-4170-B47F-3C25EF771E32}" presName="spaceBetweenRectangles" presStyleCnt="0"/>
      <dgm:spPr/>
    </dgm:pt>
    <dgm:pt modelId="{AB70D9E8-10DC-4E9F-AE67-41E046E637C0}" type="pres">
      <dgm:prSet presAssocID="{A078D272-EC76-472A-8FA7-BC66824CB535}" presName="composite" presStyleCnt="0"/>
      <dgm:spPr/>
    </dgm:pt>
    <dgm:pt modelId="{E0F0B1B7-ADC4-4FCB-93C9-0EADB5A0DDE6}" type="pres">
      <dgm:prSet presAssocID="{A078D272-EC76-472A-8FA7-BC66824CB535}" presName="L1TextContainer" presStyleLbl="revTx" presStyleIdx="4" presStyleCnt="5">
        <dgm:presLayoutVars>
          <dgm:chMax val="1"/>
          <dgm:chPref val="1"/>
          <dgm:bulletEnabled val="1"/>
        </dgm:presLayoutVars>
      </dgm:prSet>
      <dgm:spPr/>
    </dgm:pt>
    <dgm:pt modelId="{7AAECB59-4185-4A15-96E3-08FE59A3B5C4}" type="pres">
      <dgm:prSet presAssocID="{A078D272-EC76-472A-8FA7-BC66824CB535}" presName="L2TextContainerWrapper" presStyleCnt="0">
        <dgm:presLayoutVars>
          <dgm:chMax val="0"/>
          <dgm:chPref val="0"/>
          <dgm:bulletEnabled val="1"/>
        </dgm:presLayoutVars>
      </dgm:prSet>
      <dgm:spPr/>
    </dgm:pt>
    <dgm:pt modelId="{BF262BFE-3A0D-417F-9C42-6CF982F55C4D}" type="pres">
      <dgm:prSet presAssocID="{A078D272-EC76-472A-8FA7-BC66824CB535}" presName="L2TextContainer" presStyleLbl="bgAccFollowNode1" presStyleIdx="4" presStyleCnt="5"/>
      <dgm:spPr/>
    </dgm:pt>
    <dgm:pt modelId="{69A3DBCC-1D12-4884-9107-3E4B3B535568}" type="pres">
      <dgm:prSet presAssocID="{A078D272-EC76-472A-8FA7-BC66824CB535}" presName="FlexibleEmptyPlaceHolder" presStyleCnt="0"/>
      <dgm:spPr/>
    </dgm:pt>
    <dgm:pt modelId="{0A6260F4-75EA-4278-9B4C-7B6E9EC99F15}" type="pres">
      <dgm:prSet presAssocID="{A078D272-EC76-472A-8FA7-BC66824CB535}" presName="ConnectLine" presStyleLbl="alignNode1" presStyleIdx="4" presStyleCnt="5"/>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hade val="50000"/>
              <a:hueOff val="0"/>
              <a:satOff val="0"/>
              <a:lumOff val="19321"/>
              <a:alphaOff val="0"/>
            </a:schemeClr>
          </a:solidFill>
          <a:prstDash val="dash"/>
          <a:miter lim="800000"/>
        </a:ln>
        <a:effectLst/>
      </dgm:spPr>
    </dgm:pt>
    <dgm:pt modelId="{1CBFEF83-594C-4515-B353-B9267FC07ADA}" type="pres">
      <dgm:prSet presAssocID="{A078D272-EC76-472A-8FA7-BC66824CB535}"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84EE3BBA-108D-4460-93D0-9B05C045153B}" type="pres">
      <dgm:prSet presAssocID="{A078D272-EC76-472A-8FA7-BC66824CB535}" presName="EmptyPlaceHolder" presStyleCnt="0"/>
      <dgm:spPr/>
    </dgm:pt>
  </dgm:ptLst>
  <dgm:cxnLst>
    <dgm:cxn modelId="{DC431A0D-B2DA-41C3-9FF7-CBEAE9495823}" srcId="{7C6774FC-A3B0-478E-985F-3BFD2F9107F3}" destId="{A940C494-6E1A-4CD6-8A26-640965706125}" srcOrd="0" destOrd="0" parTransId="{8504B1F6-2518-4954-9CCF-E4DAD5283B6E}" sibTransId="{471AB7C9-469B-4A8F-9531-34A91E9783C6}"/>
    <dgm:cxn modelId="{DE74AE18-085E-4888-8F84-B8F217668B99}" srcId="{B85373F7-EE0A-4EA6-985F-A0DAEB4ECCA1}" destId="{4432718A-1E2A-4596-A789-CFDCCA890F9B}" srcOrd="0" destOrd="0" parTransId="{4BDCDF89-BC9B-490F-BA60-69EBE627B20E}" sibTransId="{A7AA4DEA-A1C4-4DD9-88A4-1F183061E49F}"/>
    <dgm:cxn modelId="{9C7F671A-08B6-459A-8654-5DB248DE38D5}" type="presOf" srcId="{842630F3-BEE0-415E-BE34-FFEEB30644C8}" destId="{BF262BFE-3A0D-417F-9C42-6CF982F55C4D}" srcOrd="0" destOrd="0" presId="urn:microsoft.com/office/officeart/2017/3/layout/HorizontalPathTimeline"/>
    <dgm:cxn modelId="{C2F6FB20-925B-43E5-881B-7B332FD87A54}" srcId="{8A0416CD-C7C6-4CE2-A3F5-DF61FAA1971F}" destId="{CDDD440C-2C43-4F48-91E5-33167CCA9D7B}" srcOrd="1" destOrd="0" parTransId="{D2925FE1-C281-4397-86BC-9B67AA591D9B}" sibTransId="{C44DB0C6-F7CB-4F3F-9B9E-B3FAC406E0BE}"/>
    <dgm:cxn modelId="{F0662122-FE22-444B-AB49-109C08F929D3}" srcId="{A078D272-EC76-472A-8FA7-BC66824CB535}" destId="{842630F3-BEE0-415E-BE34-FFEEB30644C8}" srcOrd="0" destOrd="0" parTransId="{FF6265D2-369E-472B-9D71-9E9EB6D78AFB}" sibTransId="{8AACCE6F-7FE4-4124-8BB7-DAB1EAE5D40D}"/>
    <dgm:cxn modelId="{06B6682E-2A16-484D-9A82-47D6143A3FD9}" srcId="{97804D4F-2218-41D8-95D3-7ACEEFF2B314}" destId="{F8D3B72C-426C-40CA-8291-B49263CF3CD3}" srcOrd="1" destOrd="0" parTransId="{3164106B-5EAF-4466-80FA-36A69F5A0B57}" sibTransId="{F362A6E8-9E57-4E60-9F37-935FE97A8B44}"/>
    <dgm:cxn modelId="{9FB96C2F-274F-4784-A759-3A0188A076AB}" type="presOf" srcId="{BABA6AB4-1207-4A59-A87C-3133C2803513}" destId="{D766BE27-63F4-4700-A889-D1B9D875D7E7}" srcOrd="0" destOrd="2" presId="urn:microsoft.com/office/officeart/2017/3/layout/HorizontalPathTimeline"/>
    <dgm:cxn modelId="{87E39832-03A0-44CF-8C89-0BEFB0DA981B}" srcId="{97804D4F-2218-41D8-95D3-7ACEEFF2B314}" destId="{B85373F7-EE0A-4EA6-985F-A0DAEB4ECCA1}" srcOrd="3" destOrd="0" parTransId="{3ABCDDBB-58D3-4E95-B10B-0CF784A9A6D0}" sibTransId="{FC36F55B-0FDB-4170-B47F-3C25EF771E32}"/>
    <dgm:cxn modelId="{394DE93A-EF9A-4364-8C67-242F3602A84E}" type="presOf" srcId="{4432718A-1E2A-4596-A789-CFDCCA890F9B}" destId="{7E8FA9EC-B4A7-498E-BF6A-CA6378C6CE66}" srcOrd="0" destOrd="0" presId="urn:microsoft.com/office/officeart/2017/3/layout/HorizontalPathTimeline"/>
    <dgm:cxn modelId="{891C963F-271D-4664-B704-9B8A23849D5C}" type="presOf" srcId="{3372D8EF-224D-4D57-ABDD-E998EEB231F0}" destId="{90CC83B0-B539-4C98-BA24-CE9389F28225}" srcOrd="0" destOrd="0" presId="urn:microsoft.com/office/officeart/2017/3/layout/HorizontalPathTimeline"/>
    <dgm:cxn modelId="{14CE844C-24C2-4F8A-8DB4-9898B97CE295}" srcId="{416230C6-92E3-4464-ADA6-D303821015A7}" destId="{BDC3AE27-E1D5-491F-8E01-9A2DFF7D8A74}" srcOrd="0" destOrd="0" parTransId="{359324B1-0641-4693-B8A9-7517A9EE22F0}" sibTransId="{DBCCE5A0-BA46-4764-9024-D6680757F5AA}"/>
    <dgm:cxn modelId="{C278F380-0572-47AC-9C8C-44BD93AE63AA}" type="presOf" srcId="{A078D272-EC76-472A-8FA7-BC66824CB535}" destId="{E0F0B1B7-ADC4-4FCB-93C9-0EADB5A0DDE6}" srcOrd="0" destOrd="0" presId="urn:microsoft.com/office/officeart/2017/3/layout/HorizontalPathTimeline"/>
    <dgm:cxn modelId="{DF7DF786-B925-40E6-823E-07806AF48664}" type="presOf" srcId="{7C6774FC-A3B0-478E-985F-3BFD2F9107F3}" destId="{D766BE27-63F4-4700-A889-D1B9D875D7E7}" srcOrd="0" destOrd="0" presId="urn:microsoft.com/office/officeart/2017/3/layout/HorizontalPathTimeline"/>
    <dgm:cxn modelId="{9DFEA189-284A-401D-BCAA-CCE7B1BF7D5B}" type="presOf" srcId="{A940C494-6E1A-4CD6-8A26-640965706125}" destId="{D766BE27-63F4-4700-A889-D1B9D875D7E7}" srcOrd="0" destOrd="1" presId="urn:microsoft.com/office/officeart/2017/3/layout/HorizontalPathTimeline"/>
    <dgm:cxn modelId="{DD86B98C-768C-49AB-9ED3-53829DBC718B}" srcId="{7C6774FC-A3B0-478E-985F-3BFD2F9107F3}" destId="{BABA6AB4-1207-4A59-A87C-3133C2803513}" srcOrd="1" destOrd="0" parTransId="{F76D9FE7-9CCC-425E-8C0F-7470242845CE}" sibTransId="{89A2D155-5423-4004-9604-88AD5A0FFA64}"/>
    <dgm:cxn modelId="{EE0AD4AA-A14F-412A-99D3-621F6AE73AA4}" type="presOf" srcId="{97804D4F-2218-41D8-95D3-7ACEEFF2B314}" destId="{ED31CE28-7B91-44AF-A304-11851099180C}" srcOrd="0" destOrd="0" presId="urn:microsoft.com/office/officeart/2017/3/layout/HorizontalPathTimeline"/>
    <dgm:cxn modelId="{F7FE11AD-CD1C-4529-8558-0D9B4FBEF61A}" srcId="{F8D3B72C-426C-40CA-8291-B49263CF3CD3}" destId="{7C6774FC-A3B0-478E-985F-3BFD2F9107F3}" srcOrd="0" destOrd="0" parTransId="{F8163198-1BFC-49BE-ABDD-278EAD26DC35}" sibTransId="{48618721-0D1C-43B7-B687-FFCE583AF065}"/>
    <dgm:cxn modelId="{A8617AB1-8045-4DE5-A6F1-85DC20B1DD15}" srcId="{97804D4F-2218-41D8-95D3-7ACEEFF2B314}" destId="{A078D272-EC76-472A-8FA7-BC66824CB535}" srcOrd="4" destOrd="0" parTransId="{EC547406-568A-45DA-9DC7-A750C7DC99A1}" sibTransId="{A737CDEA-624C-42C5-B804-ECC199B37807}"/>
    <dgm:cxn modelId="{B35137B3-DBD1-4471-88F6-46BA217A98F9}" type="presOf" srcId="{8A0416CD-C7C6-4CE2-A3F5-DF61FAA1971F}" destId="{9672BB17-BAFC-47DC-A337-98C08F88DB39}" srcOrd="0" destOrd="0" presId="urn:microsoft.com/office/officeart/2017/3/layout/HorizontalPathTimeline"/>
    <dgm:cxn modelId="{F2C474CC-BFF1-4E9D-9B73-A56A8A1994E1}" srcId="{97804D4F-2218-41D8-95D3-7ACEEFF2B314}" destId="{8A0416CD-C7C6-4CE2-A3F5-DF61FAA1971F}" srcOrd="0" destOrd="0" parTransId="{56B219FE-1091-4C8B-A47F-39E3C88C75EA}" sibTransId="{11487839-BB31-4F6D-A452-DEE1DE99AE55}"/>
    <dgm:cxn modelId="{181976D1-0552-4AE1-BAF6-2A6612A55EBB}" type="presOf" srcId="{416230C6-92E3-4464-ADA6-D303821015A7}" destId="{CC6C4737-292C-4B00-BA91-75FA48846EC2}" srcOrd="0" destOrd="0" presId="urn:microsoft.com/office/officeart/2017/3/layout/HorizontalPathTimeline"/>
    <dgm:cxn modelId="{45ED05E0-8C3D-44E9-8705-585639FB40F3}" type="presOf" srcId="{CDDD440C-2C43-4F48-91E5-33167CCA9D7B}" destId="{90CC83B0-B539-4C98-BA24-CE9389F28225}" srcOrd="0" destOrd="1" presId="urn:microsoft.com/office/officeart/2017/3/layout/HorizontalPathTimeline"/>
    <dgm:cxn modelId="{85104EE0-DB6C-463C-8F15-B9F47EEF7C65}" srcId="{97804D4F-2218-41D8-95D3-7ACEEFF2B314}" destId="{416230C6-92E3-4464-ADA6-D303821015A7}" srcOrd="2" destOrd="0" parTransId="{BB930031-14D9-4B28-BFCE-0C62A95291F1}" sibTransId="{1FE3C110-2919-4E8D-984E-836202F117C8}"/>
    <dgm:cxn modelId="{E4243FE1-5462-4332-94BA-73F44661025B}" type="presOf" srcId="{B85373F7-EE0A-4EA6-985F-A0DAEB4ECCA1}" destId="{26C2D093-8C3C-4C8C-A8B7-CD09DE6CAF02}" srcOrd="0" destOrd="0" presId="urn:microsoft.com/office/officeart/2017/3/layout/HorizontalPathTimeline"/>
    <dgm:cxn modelId="{8E27AFE6-B003-4FA9-9C22-E110FA883813}" type="presOf" srcId="{BDC3AE27-E1D5-491F-8E01-9A2DFF7D8A74}" destId="{66EC7441-60BE-41ED-BB70-2EA42DF5652F}" srcOrd="0" destOrd="0" presId="urn:microsoft.com/office/officeart/2017/3/layout/HorizontalPathTimeline"/>
    <dgm:cxn modelId="{CF10AEF9-7797-41A2-AFF9-AE3E16FFEA73}" type="presOf" srcId="{F8D3B72C-426C-40CA-8291-B49263CF3CD3}" destId="{31B1D241-C838-47AF-8642-FB7E140AAE23}" srcOrd="0" destOrd="0" presId="urn:microsoft.com/office/officeart/2017/3/layout/HorizontalPathTimeline"/>
    <dgm:cxn modelId="{12250AFE-22C4-4E47-9134-596ACEB2849B}" srcId="{8A0416CD-C7C6-4CE2-A3F5-DF61FAA1971F}" destId="{3372D8EF-224D-4D57-ABDD-E998EEB231F0}" srcOrd="0" destOrd="0" parTransId="{69640E94-D102-4420-9938-9DA4953BFE9E}" sibTransId="{2E2F06CC-202E-443D-A542-021A58256AFA}"/>
    <dgm:cxn modelId="{83CE9839-793C-4139-99D6-9968C975F1B1}" type="presParOf" srcId="{ED31CE28-7B91-44AF-A304-11851099180C}" destId="{080DB4C0-980B-4F89-9A5C-FFDD16CE7FF6}" srcOrd="0" destOrd="0" presId="urn:microsoft.com/office/officeart/2017/3/layout/HorizontalPathTimeline"/>
    <dgm:cxn modelId="{4D4E48BF-24C6-4919-B0FC-CA81F696D2BF}" type="presParOf" srcId="{ED31CE28-7B91-44AF-A304-11851099180C}" destId="{31DF319F-EB50-495E-B11B-1804FB949C33}" srcOrd="1" destOrd="0" presId="urn:microsoft.com/office/officeart/2017/3/layout/HorizontalPathTimeline"/>
    <dgm:cxn modelId="{D04FE123-1652-4755-AE31-18294A93098D}" type="presParOf" srcId="{31DF319F-EB50-495E-B11B-1804FB949C33}" destId="{723D1088-4602-43AB-8E0B-FC11FB907CE1}" srcOrd="0" destOrd="0" presId="urn:microsoft.com/office/officeart/2017/3/layout/HorizontalPathTimeline"/>
    <dgm:cxn modelId="{11CA96B9-5B77-4A6F-BCE8-0808F5653513}" type="presParOf" srcId="{723D1088-4602-43AB-8E0B-FC11FB907CE1}" destId="{9672BB17-BAFC-47DC-A337-98C08F88DB39}" srcOrd="0" destOrd="0" presId="urn:microsoft.com/office/officeart/2017/3/layout/HorizontalPathTimeline"/>
    <dgm:cxn modelId="{43CCA693-88D4-4C09-9274-98CD79B6452D}" type="presParOf" srcId="{723D1088-4602-43AB-8E0B-FC11FB907CE1}" destId="{DF144744-5AB1-4560-88E6-75972EAEF223}" srcOrd="1" destOrd="0" presId="urn:microsoft.com/office/officeart/2017/3/layout/HorizontalPathTimeline"/>
    <dgm:cxn modelId="{30A6AC38-D095-43C0-9AB1-91C27B57C04B}" type="presParOf" srcId="{DF144744-5AB1-4560-88E6-75972EAEF223}" destId="{90CC83B0-B539-4C98-BA24-CE9389F28225}" srcOrd="0" destOrd="0" presId="urn:microsoft.com/office/officeart/2017/3/layout/HorizontalPathTimeline"/>
    <dgm:cxn modelId="{A5C724D8-8E71-4C30-AA44-F899D96C6CB3}" type="presParOf" srcId="{DF144744-5AB1-4560-88E6-75972EAEF223}" destId="{BD586BA6-24F6-4F75-9AA8-CF4654002B99}" srcOrd="1" destOrd="0" presId="urn:microsoft.com/office/officeart/2017/3/layout/HorizontalPathTimeline"/>
    <dgm:cxn modelId="{D7405904-0DC6-42FE-B866-4598569F21FC}" type="presParOf" srcId="{723D1088-4602-43AB-8E0B-FC11FB907CE1}" destId="{5F389E9D-8F4F-4BC4-8C7C-B39BC605120D}" srcOrd="2" destOrd="0" presId="urn:microsoft.com/office/officeart/2017/3/layout/HorizontalPathTimeline"/>
    <dgm:cxn modelId="{5F4303A1-7F80-49FE-9178-9B6083F5EA57}" type="presParOf" srcId="{723D1088-4602-43AB-8E0B-FC11FB907CE1}" destId="{5A6FA40D-FEF9-4527-A29C-1A44832C144F}" srcOrd="3" destOrd="0" presId="urn:microsoft.com/office/officeart/2017/3/layout/HorizontalPathTimeline"/>
    <dgm:cxn modelId="{FE55C633-D9E1-453F-8086-214574F78B9E}" type="presParOf" srcId="{723D1088-4602-43AB-8E0B-FC11FB907CE1}" destId="{9962EF11-0F3B-4234-99C9-BBF6FC1F7175}" srcOrd="4" destOrd="0" presId="urn:microsoft.com/office/officeart/2017/3/layout/HorizontalPathTimeline"/>
    <dgm:cxn modelId="{D9570FD3-1355-45D9-B792-29C08A96D168}" type="presParOf" srcId="{31DF319F-EB50-495E-B11B-1804FB949C33}" destId="{B10DFF09-C981-4ACE-A24C-0B04407BB311}" srcOrd="1" destOrd="0" presId="urn:microsoft.com/office/officeart/2017/3/layout/HorizontalPathTimeline"/>
    <dgm:cxn modelId="{2419A033-CFE3-45DF-A43E-B7630E984110}" type="presParOf" srcId="{31DF319F-EB50-495E-B11B-1804FB949C33}" destId="{41394545-5218-4181-9027-D35C5B82965D}" srcOrd="2" destOrd="0" presId="urn:microsoft.com/office/officeart/2017/3/layout/HorizontalPathTimeline"/>
    <dgm:cxn modelId="{09AB1152-076A-4652-8FF7-80E428D4117E}" type="presParOf" srcId="{41394545-5218-4181-9027-D35C5B82965D}" destId="{31B1D241-C838-47AF-8642-FB7E140AAE23}" srcOrd="0" destOrd="0" presId="urn:microsoft.com/office/officeart/2017/3/layout/HorizontalPathTimeline"/>
    <dgm:cxn modelId="{CFC6ABD3-F756-4AD6-9D97-F65A564FAA2B}" type="presParOf" srcId="{41394545-5218-4181-9027-D35C5B82965D}" destId="{C139E5E4-1777-454C-A86D-7452C7A76A1E}" srcOrd="1" destOrd="0" presId="urn:microsoft.com/office/officeart/2017/3/layout/HorizontalPathTimeline"/>
    <dgm:cxn modelId="{00D0F4F5-972B-4CEE-9E3D-98A54040654B}" type="presParOf" srcId="{C139E5E4-1777-454C-A86D-7452C7A76A1E}" destId="{D766BE27-63F4-4700-A889-D1B9D875D7E7}" srcOrd="0" destOrd="0" presId="urn:microsoft.com/office/officeart/2017/3/layout/HorizontalPathTimeline"/>
    <dgm:cxn modelId="{F2C1492D-CB32-47C4-898B-4A9597F9D6B6}" type="presParOf" srcId="{C139E5E4-1777-454C-A86D-7452C7A76A1E}" destId="{4130EB70-2E6C-4D86-B96F-3A454F24FAFD}" srcOrd="1" destOrd="0" presId="urn:microsoft.com/office/officeart/2017/3/layout/HorizontalPathTimeline"/>
    <dgm:cxn modelId="{FC0397F2-F156-4AC9-966E-840C541E8F36}" type="presParOf" srcId="{41394545-5218-4181-9027-D35C5B82965D}" destId="{14F2DA0D-0D0B-437B-BDBB-01DC88AE2E87}" srcOrd="2" destOrd="0" presId="urn:microsoft.com/office/officeart/2017/3/layout/HorizontalPathTimeline"/>
    <dgm:cxn modelId="{B05BCA78-BC03-4309-855C-B4A990EB3101}" type="presParOf" srcId="{41394545-5218-4181-9027-D35C5B82965D}" destId="{0A0B07F8-D8B4-4AA4-9AA5-FB7410212859}" srcOrd="3" destOrd="0" presId="urn:microsoft.com/office/officeart/2017/3/layout/HorizontalPathTimeline"/>
    <dgm:cxn modelId="{9FB48074-223E-481E-AF84-751E09C051F1}" type="presParOf" srcId="{41394545-5218-4181-9027-D35C5B82965D}" destId="{8FDB19A2-A14A-480E-BEC2-67EA010B8CFE}" srcOrd="4" destOrd="0" presId="urn:microsoft.com/office/officeart/2017/3/layout/HorizontalPathTimeline"/>
    <dgm:cxn modelId="{49B8DF2E-DE30-4A31-ACAA-5B3918FD0999}" type="presParOf" srcId="{31DF319F-EB50-495E-B11B-1804FB949C33}" destId="{60025A6D-FE6F-4941-B6F2-8FEE60E21426}" srcOrd="3" destOrd="0" presId="urn:microsoft.com/office/officeart/2017/3/layout/HorizontalPathTimeline"/>
    <dgm:cxn modelId="{DE85EA52-C94C-4AEA-BE9C-C66D0EBCB3FF}" type="presParOf" srcId="{31DF319F-EB50-495E-B11B-1804FB949C33}" destId="{68912605-7863-42E3-B351-56BD741041BC}" srcOrd="4" destOrd="0" presId="urn:microsoft.com/office/officeart/2017/3/layout/HorizontalPathTimeline"/>
    <dgm:cxn modelId="{8DE7FF44-0400-424F-B911-D523FE827C01}" type="presParOf" srcId="{68912605-7863-42E3-B351-56BD741041BC}" destId="{CC6C4737-292C-4B00-BA91-75FA48846EC2}" srcOrd="0" destOrd="0" presId="urn:microsoft.com/office/officeart/2017/3/layout/HorizontalPathTimeline"/>
    <dgm:cxn modelId="{9CE3FA6C-8014-4514-A1B9-0938BED7554C}" type="presParOf" srcId="{68912605-7863-42E3-B351-56BD741041BC}" destId="{08549D0C-516D-4A00-8D5C-29D07F5D540C}" srcOrd="1" destOrd="0" presId="urn:microsoft.com/office/officeart/2017/3/layout/HorizontalPathTimeline"/>
    <dgm:cxn modelId="{78B63ED6-0EC8-41E3-AA8D-E4BB1376F878}" type="presParOf" srcId="{08549D0C-516D-4A00-8D5C-29D07F5D540C}" destId="{66EC7441-60BE-41ED-BB70-2EA42DF5652F}" srcOrd="0" destOrd="0" presId="urn:microsoft.com/office/officeart/2017/3/layout/HorizontalPathTimeline"/>
    <dgm:cxn modelId="{513F4C1D-50F9-4B63-89A2-84C18BE6FD8D}" type="presParOf" srcId="{08549D0C-516D-4A00-8D5C-29D07F5D540C}" destId="{CAD62919-30C3-4122-8019-43B9973C2FDA}" srcOrd="1" destOrd="0" presId="urn:microsoft.com/office/officeart/2017/3/layout/HorizontalPathTimeline"/>
    <dgm:cxn modelId="{1C4BE2C4-A23F-4671-9024-FBF26644FF5F}" type="presParOf" srcId="{68912605-7863-42E3-B351-56BD741041BC}" destId="{27DA0B8C-557D-407F-99E6-5D32E692041B}" srcOrd="2" destOrd="0" presId="urn:microsoft.com/office/officeart/2017/3/layout/HorizontalPathTimeline"/>
    <dgm:cxn modelId="{58014F8B-CA64-4732-BFCC-3E8584E70020}" type="presParOf" srcId="{68912605-7863-42E3-B351-56BD741041BC}" destId="{C74391E1-D7C4-4B75-BFC5-D8ADE8F2B455}" srcOrd="3" destOrd="0" presId="urn:microsoft.com/office/officeart/2017/3/layout/HorizontalPathTimeline"/>
    <dgm:cxn modelId="{94FFA116-75AF-4A2F-88DF-35755E0FF1E6}" type="presParOf" srcId="{68912605-7863-42E3-B351-56BD741041BC}" destId="{F62C6E28-3F0E-4926-B36C-F2B9EDBBCD96}" srcOrd="4" destOrd="0" presId="urn:microsoft.com/office/officeart/2017/3/layout/HorizontalPathTimeline"/>
    <dgm:cxn modelId="{EE3A2ED1-7EAB-41F6-88EC-DEBAD5DED190}" type="presParOf" srcId="{31DF319F-EB50-495E-B11B-1804FB949C33}" destId="{58A96149-84CE-42DC-AC74-91B459BADF01}" srcOrd="5" destOrd="0" presId="urn:microsoft.com/office/officeart/2017/3/layout/HorizontalPathTimeline"/>
    <dgm:cxn modelId="{9125D785-B91B-4BFA-9FAE-7C519227A9C1}" type="presParOf" srcId="{31DF319F-EB50-495E-B11B-1804FB949C33}" destId="{3BE444A6-85DD-4132-9933-1BE16A34AFFB}" srcOrd="6" destOrd="0" presId="urn:microsoft.com/office/officeart/2017/3/layout/HorizontalPathTimeline"/>
    <dgm:cxn modelId="{7D2CAA21-A824-4EE1-A463-648249ED208E}" type="presParOf" srcId="{3BE444A6-85DD-4132-9933-1BE16A34AFFB}" destId="{26C2D093-8C3C-4C8C-A8B7-CD09DE6CAF02}" srcOrd="0" destOrd="0" presId="urn:microsoft.com/office/officeart/2017/3/layout/HorizontalPathTimeline"/>
    <dgm:cxn modelId="{EA946621-466D-496E-9A70-BDAC62C0BF4A}" type="presParOf" srcId="{3BE444A6-85DD-4132-9933-1BE16A34AFFB}" destId="{D48BB399-4D28-44C8-BC09-07C8250E7D00}" srcOrd="1" destOrd="0" presId="urn:microsoft.com/office/officeart/2017/3/layout/HorizontalPathTimeline"/>
    <dgm:cxn modelId="{1507B0AE-BB86-4B9B-90DE-8C708160FFA5}" type="presParOf" srcId="{D48BB399-4D28-44C8-BC09-07C8250E7D00}" destId="{7E8FA9EC-B4A7-498E-BF6A-CA6378C6CE66}" srcOrd="0" destOrd="0" presId="urn:microsoft.com/office/officeart/2017/3/layout/HorizontalPathTimeline"/>
    <dgm:cxn modelId="{B0AFC9B5-1EE0-4AA3-B1FA-3376C2832DB1}" type="presParOf" srcId="{D48BB399-4D28-44C8-BC09-07C8250E7D00}" destId="{5BEDDECD-8602-4FC2-8657-73EE70892F44}" srcOrd="1" destOrd="0" presId="urn:microsoft.com/office/officeart/2017/3/layout/HorizontalPathTimeline"/>
    <dgm:cxn modelId="{1D6F848C-420A-4DFC-B54D-4F18E044CAAD}" type="presParOf" srcId="{3BE444A6-85DD-4132-9933-1BE16A34AFFB}" destId="{39ED764C-526C-4518-91C8-79483ED9991A}" srcOrd="2" destOrd="0" presId="urn:microsoft.com/office/officeart/2017/3/layout/HorizontalPathTimeline"/>
    <dgm:cxn modelId="{113001B6-394B-423C-AE98-2708E35D7AD8}" type="presParOf" srcId="{3BE444A6-85DD-4132-9933-1BE16A34AFFB}" destId="{00ABF333-3D3B-4239-B5A1-12A2DEA6D67D}" srcOrd="3" destOrd="0" presId="urn:microsoft.com/office/officeart/2017/3/layout/HorizontalPathTimeline"/>
    <dgm:cxn modelId="{20B0AE05-9324-4A09-A38B-CE637A98BE23}" type="presParOf" srcId="{3BE444A6-85DD-4132-9933-1BE16A34AFFB}" destId="{4A0AEE10-86CE-4964-8B53-F53BCD054DCE}" srcOrd="4" destOrd="0" presId="urn:microsoft.com/office/officeart/2017/3/layout/HorizontalPathTimeline"/>
    <dgm:cxn modelId="{F4C67BED-950E-4A68-976C-5527B5974D64}" type="presParOf" srcId="{31DF319F-EB50-495E-B11B-1804FB949C33}" destId="{B3E9F936-5D8A-44F8-9B9A-9A506F770AD8}" srcOrd="7" destOrd="0" presId="urn:microsoft.com/office/officeart/2017/3/layout/HorizontalPathTimeline"/>
    <dgm:cxn modelId="{8E79F121-1E97-4364-9564-8F514AE50521}" type="presParOf" srcId="{31DF319F-EB50-495E-B11B-1804FB949C33}" destId="{AB70D9E8-10DC-4E9F-AE67-41E046E637C0}" srcOrd="8" destOrd="0" presId="urn:microsoft.com/office/officeart/2017/3/layout/HorizontalPathTimeline"/>
    <dgm:cxn modelId="{BCA94853-18D3-4095-B7A1-7AB677149000}" type="presParOf" srcId="{AB70D9E8-10DC-4E9F-AE67-41E046E637C0}" destId="{E0F0B1B7-ADC4-4FCB-93C9-0EADB5A0DDE6}" srcOrd="0" destOrd="0" presId="urn:microsoft.com/office/officeart/2017/3/layout/HorizontalPathTimeline"/>
    <dgm:cxn modelId="{5C89F811-974C-4493-B97E-B65F51D0926C}" type="presParOf" srcId="{AB70D9E8-10DC-4E9F-AE67-41E046E637C0}" destId="{7AAECB59-4185-4A15-96E3-08FE59A3B5C4}" srcOrd="1" destOrd="0" presId="urn:microsoft.com/office/officeart/2017/3/layout/HorizontalPathTimeline"/>
    <dgm:cxn modelId="{9446B98B-7DDB-48DF-B086-EF8B20A663EA}" type="presParOf" srcId="{7AAECB59-4185-4A15-96E3-08FE59A3B5C4}" destId="{BF262BFE-3A0D-417F-9C42-6CF982F55C4D}" srcOrd="0" destOrd="0" presId="urn:microsoft.com/office/officeart/2017/3/layout/HorizontalPathTimeline"/>
    <dgm:cxn modelId="{FE3E10A0-F441-4DBE-9EC5-91A1FF8D0723}" type="presParOf" srcId="{7AAECB59-4185-4A15-96E3-08FE59A3B5C4}" destId="{69A3DBCC-1D12-4884-9107-3E4B3B535568}" srcOrd="1" destOrd="0" presId="urn:microsoft.com/office/officeart/2017/3/layout/HorizontalPathTimeline"/>
    <dgm:cxn modelId="{B533820A-9A08-456B-B7D7-C87B71E47E33}" type="presParOf" srcId="{AB70D9E8-10DC-4E9F-AE67-41E046E637C0}" destId="{0A6260F4-75EA-4278-9B4C-7B6E9EC99F15}" srcOrd="2" destOrd="0" presId="urn:microsoft.com/office/officeart/2017/3/layout/HorizontalPathTimeline"/>
    <dgm:cxn modelId="{94BAB179-463A-428E-B448-BAA9883EA9F5}" type="presParOf" srcId="{AB70D9E8-10DC-4E9F-AE67-41E046E637C0}" destId="{1CBFEF83-594C-4515-B353-B9267FC07ADA}" srcOrd="3" destOrd="0" presId="urn:microsoft.com/office/officeart/2017/3/layout/HorizontalPathTimeline"/>
    <dgm:cxn modelId="{448C0DE0-D097-47FD-8663-15F04B8F0602}" type="presParOf" srcId="{AB70D9E8-10DC-4E9F-AE67-41E046E637C0}" destId="{84EE3BBA-108D-4460-93D0-9B05C045153B}"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F7948F-DEB4-4967-BB6F-CB797CBA29D4}" type="doc">
      <dgm:prSet loTypeId="urn:microsoft.com/office/officeart/2016/7/layout/HorizontalActionList" loCatId="List" qsTypeId="urn:microsoft.com/office/officeart/2005/8/quickstyle/simple2" qsCatId="simple" csTypeId="urn:microsoft.com/office/officeart/2005/8/colors/accent1_5" csCatId="accent1"/>
      <dgm:spPr/>
      <dgm:t>
        <a:bodyPr/>
        <a:lstStyle/>
        <a:p>
          <a:endParaRPr lang="en-US"/>
        </a:p>
      </dgm:t>
    </dgm:pt>
    <dgm:pt modelId="{D9D17F48-C9B7-4C1B-B5DF-329D216EC385}">
      <dgm:prSet/>
      <dgm:spPr/>
      <dgm:t>
        <a:bodyPr/>
        <a:lstStyle/>
        <a:p>
          <a:r>
            <a:rPr lang="en-US"/>
            <a:t>Store</a:t>
          </a:r>
        </a:p>
      </dgm:t>
    </dgm:pt>
    <dgm:pt modelId="{285D7B87-2FD9-4496-887F-9E399352A5A0}" type="parTrans" cxnId="{B172258F-4B24-4B03-827E-AECAA0536258}">
      <dgm:prSet/>
      <dgm:spPr/>
      <dgm:t>
        <a:bodyPr/>
        <a:lstStyle/>
        <a:p>
          <a:endParaRPr lang="en-US"/>
        </a:p>
      </dgm:t>
    </dgm:pt>
    <dgm:pt modelId="{5A489517-DDA7-4240-8898-1A5B652A7584}" type="sibTrans" cxnId="{B172258F-4B24-4B03-827E-AECAA0536258}">
      <dgm:prSet/>
      <dgm:spPr/>
      <dgm:t>
        <a:bodyPr/>
        <a:lstStyle/>
        <a:p>
          <a:endParaRPr lang="en-US"/>
        </a:p>
      </dgm:t>
    </dgm:pt>
    <dgm:pt modelId="{8B62ADE4-265C-416E-9A23-506E9BAC1DB2}">
      <dgm:prSet/>
      <dgm:spPr/>
      <dgm:t>
        <a:bodyPr/>
        <a:lstStyle/>
        <a:p>
          <a:r>
            <a:rPr lang="en-US"/>
            <a:t>Store gloves away from moisture or direct sunlight.</a:t>
          </a:r>
        </a:p>
      </dgm:t>
    </dgm:pt>
    <dgm:pt modelId="{1F6165BD-81B2-4B16-9830-23DBC47FDB73}" type="parTrans" cxnId="{1A567AA1-50EB-417F-951A-8D92A8A976E3}">
      <dgm:prSet/>
      <dgm:spPr/>
      <dgm:t>
        <a:bodyPr/>
        <a:lstStyle/>
        <a:p>
          <a:endParaRPr lang="en-US"/>
        </a:p>
      </dgm:t>
    </dgm:pt>
    <dgm:pt modelId="{8F84656D-2285-471B-B347-4C3FE036D24B}" type="sibTrans" cxnId="{1A567AA1-50EB-417F-951A-8D92A8A976E3}">
      <dgm:prSet/>
      <dgm:spPr/>
      <dgm:t>
        <a:bodyPr/>
        <a:lstStyle/>
        <a:p>
          <a:endParaRPr lang="en-US"/>
        </a:p>
      </dgm:t>
    </dgm:pt>
    <dgm:pt modelId="{2F909897-C8C5-40AD-92D8-B981126E931E}">
      <dgm:prSet/>
      <dgm:spPr/>
      <dgm:t>
        <a:bodyPr/>
        <a:lstStyle/>
        <a:p>
          <a:r>
            <a:rPr lang="en-US"/>
            <a:t>Minimize</a:t>
          </a:r>
        </a:p>
      </dgm:t>
    </dgm:pt>
    <dgm:pt modelId="{2BC01B1B-2DC9-42FB-BF1E-090281224D82}" type="parTrans" cxnId="{8CEEAFB4-5B29-4793-A30E-DCD6BCB6417E}">
      <dgm:prSet/>
      <dgm:spPr/>
      <dgm:t>
        <a:bodyPr/>
        <a:lstStyle/>
        <a:p>
          <a:endParaRPr lang="en-US"/>
        </a:p>
      </dgm:t>
    </dgm:pt>
    <dgm:pt modelId="{BF56B3B1-7080-4DCE-BCFE-945938E5AEA3}" type="sibTrans" cxnId="{8CEEAFB4-5B29-4793-A30E-DCD6BCB6417E}">
      <dgm:prSet/>
      <dgm:spPr/>
      <dgm:t>
        <a:bodyPr/>
        <a:lstStyle/>
        <a:p>
          <a:endParaRPr lang="en-US"/>
        </a:p>
      </dgm:t>
    </dgm:pt>
    <dgm:pt modelId="{9966D931-9040-4F01-9C19-69C8822140F8}">
      <dgm:prSet/>
      <dgm:spPr/>
      <dgm:t>
        <a:bodyPr/>
        <a:lstStyle/>
        <a:p>
          <a:r>
            <a:rPr lang="en-US"/>
            <a:t>Minimize contact and splashing as much as possible.</a:t>
          </a:r>
        </a:p>
      </dgm:t>
    </dgm:pt>
    <dgm:pt modelId="{806DD4BE-13B5-4286-8312-DB0ECE2E2699}" type="parTrans" cxnId="{D7B46901-3C52-404D-AB24-3A93C1E5D385}">
      <dgm:prSet/>
      <dgm:spPr/>
      <dgm:t>
        <a:bodyPr/>
        <a:lstStyle/>
        <a:p>
          <a:endParaRPr lang="en-US"/>
        </a:p>
      </dgm:t>
    </dgm:pt>
    <dgm:pt modelId="{91B17B3D-6EBC-4EBB-A943-4AC1333BAA66}" type="sibTrans" cxnId="{D7B46901-3C52-404D-AB24-3A93C1E5D385}">
      <dgm:prSet/>
      <dgm:spPr/>
      <dgm:t>
        <a:bodyPr/>
        <a:lstStyle/>
        <a:p>
          <a:endParaRPr lang="en-US"/>
        </a:p>
      </dgm:t>
    </dgm:pt>
    <dgm:pt modelId="{AD13EEB1-C545-4464-BFE9-DBFB4AC79CB5}">
      <dgm:prSet/>
      <dgm:spPr/>
      <dgm:t>
        <a:bodyPr/>
        <a:lstStyle/>
        <a:p>
          <a:r>
            <a:rPr lang="en-US"/>
            <a:t>Monitor</a:t>
          </a:r>
        </a:p>
      </dgm:t>
    </dgm:pt>
    <dgm:pt modelId="{195D8675-F7C1-4637-AE16-6D345FE18152}" type="parTrans" cxnId="{599C63D1-F6E3-4DB1-AD4E-D27C90B393A2}">
      <dgm:prSet/>
      <dgm:spPr/>
      <dgm:t>
        <a:bodyPr/>
        <a:lstStyle/>
        <a:p>
          <a:endParaRPr lang="en-US"/>
        </a:p>
      </dgm:t>
    </dgm:pt>
    <dgm:pt modelId="{A026D08C-8FDB-421C-A63F-AA15718B543D}" type="sibTrans" cxnId="{599C63D1-F6E3-4DB1-AD4E-D27C90B393A2}">
      <dgm:prSet/>
      <dgm:spPr/>
      <dgm:t>
        <a:bodyPr/>
        <a:lstStyle/>
        <a:p>
          <a:endParaRPr lang="en-US"/>
        </a:p>
      </dgm:t>
    </dgm:pt>
    <dgm:pt modelId="{B48B14B8-81EE-4655-8176-6D4A0F301A0F}">
      <dgm:prSet/>
      <dgm:spPr/>
      <dgm:t>
        <a:bodyPr/>
        <a:lstStyle/>
        <a:p>
          <a:r>
            <a:rPr lang="en-US"/>
            <a:t>Monitor the condition of the gloves before and during use. Do not use if there are damaged or show signs of wear, such as holes, tears, or discoloration. </a:t>
          </a:r>
        </a:p>
      </dgm:t>
    </dgm:pt>
    <dgm:pt modelId="{D80079A6-161E-4219-A7A6-01C908C875B6}" type="parTrans" cxnId="{5A66111E-C644-480F-866E-12B9E4178AE1}">
      <dgm:prSet/>
      <dgm:spPr/>
      <dgm:t>
        <a:bodyPr/>
        <a:lstStyle/>
        <a:p>
          <a:endParaRPr lang="en-US"/>
        </a:p>
      </dgm:t>
    </dgm:pt>
    <dgm:pt modelId="{5451A226-0BDB-478F-97DB-95B6A7660D11}" type="sibTrans" cxnId="{5A66111E-C644-480F-866E-12B9E4178AE1}">
      <dgm:prSet/>
      <dgm:spPr/>
      <dgm:t>
        <a:bodyPr/>
        <a:lstStyle/>
        <a:p>
          <a:endParaRPr lang="en-US"/>
        </a:p>
      </dgm:t>
    </dgm:pt>
    <dgm:pt modelId="{D6A7F38F-0F1C-4D95-B8B5-C8FF9B10FDEC}">
      <dgm:prSet/>
      <dgm:spPr/>
      <dgm:t>
        <a:bodyPr/>
        <a:lstStyle/>
        <a:p>
          <a:r>
            <a:rPr lang="en-US"/>
            <a:t>Change</a:t>
          </a:r>
        </a:p>
      </dgm:t>
    </dgm:pt>
    <dgm:pt modelId="{D727CA2D-B941-4C61-A81B-B3F4F5A3E5A4}" type="parTrans" cxnId="{81C21A1D-2C57-4EA1-87A6-D827D6DF2F03}">
      <dgm:prSet/>
      <dgm:spPr/>
      <dgm:t>
        <a:bodyPr/>
        <a:lstStyle/>
        <a:p>
          <a:endParaRPr lang="en-US"/>
        </a:p>
      </dgm:t>
    </dgm:pt>
    <dgm:pt modelId="{90B3D970-B992-4D18-8E84-523D5CE5403D}" type="sibTrans" cxnId="{81C21A1D-2C57-4EA1-87A6-D827D6DF2F03}">
      <dgm:prSet/>
      <dgm:spPr/>
      <dgm:t>
        <a:bodyPr/>
        <a:lstStyle/>
        <a:p>
          <a:endParaRPr lang="en-US"/>
        </a:p>
      </dgm:t>
    </dgm:pt>
    <dgm:pt modelId="{C26C1C45-E128-4A41-9BC3-9F316D5DCA7B}">
      <dgm:prSet/>
      <dgm:spPr/>
      <dgm:t>
        <a:bodyPr/>
        <a:lstStyle/>
        <a:p>
          <a:r>
            <a:rPr lang="en-US"/>
            <a:t>Change disposable gloves frequently. </a:t>
          </a:r>
        </a:p>
      </dgm:t>
    </dgm:pt>
    <dgm:pt modelId="{6D39203B-F106-4D2C-B8B4-63E1264ED908}" type="parTrans" cxnId="{7A425AA9-4BA4-4560-A31B-A05186C4C8C4}">
      <dgm:prSet/>
      <dgm:spPr/>
      <dgm:t>
        <a:bodyPr/>
        <a:lstStyle/>
        <a:p>
          <a:endParaRPr lang="en-US"/>
        </a:p>
      </dgm:t>
    </dgm:pt>
    <dgm:pt modelId="{7AB19028-A643-408C-B675-5068901FC2FA}" type="sibTrans" cxnId="{7A425AA9-4BA4-4560-A31B-A05186C4C8C4}">
      <dgm:prSet/>
      <dgm:spPr/>
      <dgm:t>
        <a:bodyPr/>
        <a:lstStyle/>
        <a:p>
          <a:endParaRPr lang="en-US"/>
        </a:p>
      </dgm:t>
    </dgm:pt>
    <dgm:pt modelId="{7DCFD947-3EF4-46BD-8082-C94E6E68973F}" type="pres">
      <dgm:prSet presAssocID="{40F7948F-DEB4-4967-BB6F-CB797CBA29D4}" presName="Name0" presStyleCnt="0">
        <dgm:presLayoutVars>
          <dgm:dir/>
          <dgm:animLvl val="lvl"/>
          <dgm:resizeHandles val="exact"/>
        </dgm:presLayoutVars>
      </dgm:prSet>
      <dgm:spPr/>
    </dgm:pt>
    <dgm:pt modelId="{69CAF287-2A7E-4711-9A8F-4DD8DE00B897}" type="pres">
      <dgm:prSet presAssocID="{D9D17F48-C9B7-4C1B-B5DF-329D216EC385}" presName="composite" presStyleCnt="0"/>
      <dgm:spPr/>
    </dgm:pt>
    <dgm:pt modelId="{E7A815E3-2863-455A-8117-A0CACEFBDEDB}" type="pres">
      <dgm:prSet presAssocID="{D9D17F48-C9B7-4C1B-B5DF-329D216EC385}" presName="parTx" presStyleLbl="alignNode1" presStyleIdx="0" presStyleCnt="4">
        <dgm:presLayoutVars>
          <dgm:chMax val="0"/>
          <dgm:chPref val="0"/>
        </dgm:presLayoutVars>
      </dgm:prSet>
      <dgm:spPr/>
    </dgm:pt>
    <dgm:pt modelId="{648385A1-8CD8-4E82-8946-B36726867A12}" type="pres">
      <dgm:prSet presAssocID="{D9D17F48-C9B7-4C1B-B5DF-329D216EC385}" presName="desTx" presStyleLbl="alignAccFollowNode1" presStyleIdx="0" presStyleCnt="4">
        <dgm:presLayoutVars/>
      </dgm:prSet>
      <dgm:spPr/>
    </dgm:pt>
    <dgm:pt modelId="{F1890A19-9593-42C7-9E82-23160444CFB4}" type="pres">
      <dgm:prSet presAssocID="{5A489517-DDA7-4240-8898-1A5B652A7584}" presName="space" presStyleCnt="0"/>
      <dgm:spPr/>
    </dgm:pt>
    <dgm:pt modelId="{12F36F82-AD5E-4BFB-BE03-80B79CB7F1AF}" type="pres">
      <dgm:prSet presAssocID="{2F909897-C8C5-40AD-92D8-B981126E931E}" presName="composite" presStyleCnt="0"/>
      <dgm:spPr/>
    </dgm:pt>
    <dgm:pt modelId="{51DCD083-9B51-4115-A2FD-1B39FC7034E8}" type="pres">
      <dgm:prSet presAssocID="{2F909897-C8C5-40AD-92D8-B981126E931E}" presName="parTx" presStyleLbl="alignNode1" presStyleIdx="1" presStyleCnt="4">
        <dgm:presLayoutVars>
          <dgm:chMax val="0"/>
          <dgm:chPref val="0"/>
        </dgm:presLayoutVars>
      </dgm:prSet>
      <dgm:spPr/>
    </dgm:pt>
    <dgm:pt modelId="{8544A061-73CF-419A-9201-31B293D8FEDC}" type="pres">
      <dgm:prSet presAssocID="{2F909897-C8C5-40AD-92D8-B981126E931E}" presName="desTx" presStyleLbl="alignAccFollowNode1" presStyleIdx="1" presStyleCnt="4">
        <dgm:presLayoutVars/>
      </dgm:prSet>
      <dgm:spPr/>
    </dgm:pt>
    <dgm:pt modelId="{53C2CED9-76DE-4532-A8D2-A0800E9A055C}" type="pres">
      <dgm:prSet presAssocID="{BF56B3B1-7080-4DCE-BCFE-945938E5AEA3}" presName="space" presStyleCnt="0"/>
      <dgm:spPr/>
    </dgm:pt>
    <dgm:pt modelId="{CBAA9BFF-BD7A-41D7-869C-DECBDF8CEE86}" type="pres">
      <dgm:prSet presAssocID="{AD13EEB1-C545-4464-BFE9-DBFB4AC79CB5}" presName="composite" presStyleCnt="0"/>
      <dgm:spPr/>
    </dgm:pt>
    <dgm:pt modelId="{BFDE3939-DF06-4245-A719-E9E66B7E69B7}" type="pres">
      <dgm:prSet presAssocID="{AD13EEB1-C545-4464-BFE9-DBFB4AC79CB5}" presName="parTx" presStyleLbl="alignNode1" presStyleIdx="2" presStyleCnt="4">
        <dgm:presLayoutVars>
          <dgm:chMax val="0"/>
          <dgm:chPref val="0"/>
        </dgm:presLayoutVars>
      </dgm:prSet>
      <dgm:spPr/>
    </dgm:pt>
    <dgm:pt modelId="{9D148395-277F-4D18-96E7-771D799FF342}" type="pres">
      <dgm:prSet presAssocID="{AD13EEB1-C545-4464-BFE9-DBFB4AC79CB5}" presName="desTx" presStyleLbl="alignAccFollowNode1" presStyleIdx="2" presStyleCnt="4">
        <dgm:presLayoutVars/>
      </dgm:prSet>
      <dgm:spPr/>
    </dgm:pt>
    <dgm:pt modelId="{0F744392-5630-4493-B4F4-EE5B645E6511}" type="pres">
      <dgm:prSet presAssocID="{A026D08C-8FDB-421C-A63F-AA15718B543D}" presName="space" presStyleCnt="0"/>
      <dgm:spPr/>
    </dgm:pt>
    <dgm:pt modelId="{070C9866-8446-408D-8B98-E9F05C911483}" type="pres">
      <dgm:prSet presAssocID="{D6A7F38F-0F1C-4D95-B8B5-C8FF9B10FDEC}" presName="composite" presStyleCnt="0"/>
      <dgm:spPr/>
    </dgm:pt>
    <dgm:pt modelId="{E71590E9-5B9A-4858-82FF-3C8B17D944D4}" type="pres">
      <dgm:prSet presAssocID="{D6A7F38F-0F1C-4D95-B8B5-C8FF9B10FDEC}" presName="parTx" presStyleLbl="alignNode1" presStyleIdx="3" presStyleCnt="4">
        <dgm:presLayoutVars>
          <dgm:chMax val="0"/>
          <dgm:chPref val="0"/>
        </dgm:presLayoutVars>
      </dgm:prSet>
      <dgm:spPr/>
    </dgm:pt>
    <dgm:pt modelId="{7E39D3E0-C091-484B-8AE2-7BE02632EE57}" type="pres">
      <dgm:prSet presAssocID="{D6A7F38F-0F1C-4D95-B8B5-C8FF9B10FDEC}" presName="desTx" presStyleLbl="alignAccFollowNode1" presStyleIdx="3" presStyleCnt="4">
        <dgm:presLayoutVars/>
      </dgm:prSet>
      <dgm:spPr/>
    </dgm:pt>
  </dgm:ptLst>
  <dgm:cxnLst>
    <dgm:cxn modelId="{D7B46901-3C52-404D-AB24-3A93C1E5D385}" srcId="{2F909897-C8C5-40AD-92D8-B981126E931E}" destId="{9966D931-9040-4F01-9C19-69C8822140F8}" srcOrd="0" destOrd="0" parTransId="{806DD4BE-13B5-4286-8312-DB0ECE2E2699}" sibTransId="{91B17B3D-6EBC-4EBB-A943-4AC1333BAA66}"/>
    <dgm:cxn modelId="{81C21A1D-2C57-4EA1-87A6-D827D6DF2F03}" srcId="{40F7948F-DEB4-4967-BB6F-CB797CBA29D4}" destId="{D6A7F38F-0F1C-4D95-B8B5-C8FF9B10FDEC}" srcOrd="3" destOrd="0" parTransId="{D727CA2D-B941-4C61-A81B-B3F4F5A3E5A4}" sibTransId="{90B3D970-B992-4D18-8E84-523D5CE5403D}"/>
    <dgm:cxn modelId="{5A66111E-C644-480F-866E-12B9E4178AE1}" srcId="{AD13EEB1-C545-4464-BFE9-DBFB4AC79CB5}" destId="{B48B14B8-81EE-4655-8176-6D4A0F301A0F}" srcOrd="0" destOrd="0" parTransId="{D80079A6-161E-4219-A7A6-01C908C875B6}" sibTransId="{5451A226-0BDB-478F-97DB-95B6A7660D11}"/>
    <dgm:cxn modelId="{B8BE4230-8867-42E1-BE6B-FF6F43B48226}" type="presOf" srcId="{2F909897-C8C5-40AD-92D8-B981126E931E}" destId="{51DCD083-9B51-4115-A2FD-1B39FC7034E8}" srcOrd="0" destOrd="0" presId="urn:microsoft.com/office/officeart/2016/7/layout/HorizontalActionList"/>
    <dgm:cxn modelId="{C7CBC662-E14C-4A23-A745-3C4C49DF0198}" type="presOf" srcId="{40F7948F-DEB4-4967-BB6F-CB797CBA29D4}" destId="{7DCFD947-3EF4-46BD-8082-C94E6E68973F}" srcOrd="0" destOrd="0" presId="urn:microsoft.com/office/officeart/2016/7/layout/HorizontalActionList"/>
    <dgm:cxn modelId="{C3982063-BCF7-49E1-A334-B9EEE771DBA4}" type="presOf" srcId="{D6A7F38F-0F1C-4D95-B8B5-C8FF9B10FDEC}" destId="{E71590E9-5B9A-4858-82FF-3C8B17D944D4}" srcOrd="0" destOrd="0" presId="urn:microsoft.com/office/officeart/2016/7/layout/HorizontalActionList"/>
    <dgm:cxn modelId="{F104768E-DC75-45AD-8F80-71251BF5D9C0}" type="presOf" srcId="{AD13EEB1-C545-4464-BFE9-DBFB4AC79CB5}" destId="{BFDE3939-DF06-4245-A719-E9E66B7E69B7}" srcOrd="0" destOrd="0" presId="urn:microsoft.com/office/officeart/2016/7/layout/HorizontalActionList"/>
    <dgm:cxn modelId="{B172258F-4B24-4B03-827E-AECAA0536258}" srcId="{40F7948F-DEB4-4967-BB6F-CB797CBA29D4}" destId="{D9D17F48-C9B7-4C1B-B5DF-329D216EC385}" srcOrd="0" destOrd="0" parTransId="{285D7B87-2FD9-4496-887F-9E399352A5A0}" sibTransId="{5A489517-DDA7-4240-8898-1A5B652A7584}"/>
    <dgm:cxn modelId="{C1205096-46A2-43DB-8546-8906C9FFA33A}" type="presOf" srcId="{B48B14B8-81EE-4655-8176-6D4A0F301A0F}" destId="{9D148395-277F-4D18-96E7-771D799FF342}" srcOrd="0" destOrd="0" presId="urn:microsoft.com/office/officeart/2016/7/layout/HorizontalActionList"/>
    <dgm:cxn modelId="{1A567AA1-50EB-417F-951A-8D92A8A976E3}" srcId="{D9D17F48-C9B7-4C1B-B5DF-329D216EC385}" destId="{8B62ADE4-265C-416E-9A23-506E9BAC1DB2}" srcOrd="0" destOrd="0" parTransId="{1F6165BD-81B2-4B16-9830-23DBC47FDB73}" sibTransId="{8F84656D-2285-471B-B347-4C3FE036D24B}"/>
    <dgm:cxn modelId="{7A425AA9-4BA4-4560-A31B-A05186C4C8C4}" srcId="{D6A7F38F-0F1C-4D95-B8B5-C8FF9B10FDEC}" destId="{C26C1C45-E128-4A41-9BC3-9F316D5DCA7B}" srcOrd="0" destOrd="0" parTransId="{6D39203B-F106-4D2C-B8B4-63E1264ED908}" sibTransId="{7AB19028-A643-408C-B675-5068901FC2FA}"/>
    <dgm:cxn modelId="{8CEEAFB4-5B29-4793-A30E-DCD6BCB6417E}" srcId="{40F7948F-DEB4-4967-BB6F-CB797CBA29D4}" destId="{2F909897-C8C5-40AD-92D8-B981126E931E}" srcOrd="1" destOrd="0" parTransId="{2BC01B1B-2DC9-42FB-BF1E-090281224D82}" sibTransId="{BF56B3B1-7080-4DCE-BCFE-945938E5AEA3}"/>
    <dgm:cxn modelId="{8876DDC7-848F-4212-AF18-3ECF11AB0188}" type="presOf" srcId="{9966D931-9040-4F01-9C19-69C8822140F8}" destId="{8544A061-73CF-419A-9201-31B293D8FEDC}" srcOrd="0" destOrd="0" presId="urn:microsoft.com/office/officeart/2016/7/layout/HorizontalActionList"/>
    <dgm:cxn modelId="{599C63D1-F6E3-4DB1-AD4E-D27C90B393A2}" srcId="{40F7948F-DEB4-4967-BB6F-CB797CBA29D4}" destId="{AD13EEB1-C545-4464-BFE9-DBFB4AC79CB5}" srcOrd="2" destOrd="0" parTransId="{195D8675-F7C1-4637-AE16-6D345FE18152}" sibTransId="{A026D08C-8FDB-421C-A63F-AA15718B543D}"/>
    <dgm:cxn modelId="{237574EF-684A-4515-A1AB-87AB98031F79}" type="presOf" srcId="{C26C1C45-E128-4A41-9BC3-9F316D5DCA7B}" destId="{7E39D3E0-C091-484B-8AE2-7BE02632EE57}" srcOrd="0" destOrd="0" presId="urn:microsoft.com/office/officeart/2016/7/layout/HorizontalActionList"/>
    <dgm:cxn modelId="{88C5F7F7-6445-408F-93E0-860069848B70}" type="presOf" srcId="{8B62ADE4-265C-416E-9A23-506E9BAC1DB2}" destId="{648385A1-8CD8-4E82-8946-B36726867A12}" srcOrd="0" destOrd="0" presId="urn:microsoft.com/office/officeart/2016/7/layout/HorizontalActionList"/>
    <dgm:cxn modelId="{F49332FF-782B-4EFC-BC2B-214E922E293B}" type="presOf" srcId="{D9D17F48-C9B7-4C1B-B5DF-329D216EC385}" destId="{E7A815E3-2863-455A-8117-A0CACEFBDEDB}" srcOrd="0" destOrd="0" presId="urn:microsoft.com/office/officeart/2016/7/layout/HorizontalActionList"/>
    <dgm:cxn modelId="{0A687C45-ABFE-4FE2-AC4B-6DDAE737FD6A}" type="presParOf" srcId="{7DCFD947-3EF4-46BD-8082-C94E6E68973F}" destId="{69CAF287-2A7E-4711-9A8F-4DD8DE00B897}" srcOrd="0" destOrd="0" presId="urn:microsoft.com/office/officeart/2016/7/layout/HorizontalActionList"/>
    <dgm:cxn modelId="{9BB0D8C3-EF24-46FC-9C88-C599D0C5DB2C}" type="presParOf" srcId="{69CAF287-2A7E-4711-9A8F-4DD8DE00B897}" destId="{E7A815E3-2863-455A-8117-A0CACEFBDEDB}" srcOrd="0" destOrd="0" presId="urn:microsoft.com/office/officeart/2016/7/layout/HorizontalActionList"/>
    <dgm:cxn modelId="{CE71A4BB-563A-4EBA-B0DD-FFAEDA2BDEC6}" type="presParOf" srcId="{69CAF287-2A7E-4711-9A8F-4DD8DE00B897}" destId="{648385A1-8CD8-4E82-8946-B36726867A12}" srcOrd="1" destOrd="0" presId="urn:microsoft.com/office/officeart/2016/7/layout/HorizontalActionList"/>
    <dgm:cxn modelId="{5C86F576-8BF8-44C7-A5F8-FB3B1C79B01B}" type="presParOf" srcId="{7DCFD947-3EF4-46BD-8082-C94E6E68973F}" destId="{F1890A19-9593-42C7-9E82-23160444CFB4}" srcOrd="1" destOrd="0" presId="urn:microsoft.com/office/officeart/2016/7/layout/HorizontalActionList"/>
    <dgm:cxn modelId="{6535C152-4EA5-4309-8FCE-75EA7D13630B}" type="presParOf" srcId="{7DCFD947-3EF4-46BD-8082-C94E6E68973F}" destId="{12F36F82-AD5E-4BFB-BE03-80B79CB7F1AF}" srcOrd="2" destOrd="0" presId="urn:microsoft.com/office/officeart/2016/7/layout/HorizontalActionList"/>
    <dgm:cxn modelId="{A5B9FFD1-7CC7-437B-B106-119704CFCA9C}" type="presParOf" srcId="{12F36F82-AD5E-4BFB-BE03-80B79CB7F1AF}" destId="{51DCD083-9B51-4115-A2FD-1B39FC7034E8}" srcOrd="0" destOrd="0" presId="urn:microsoft.com/office/officeart/2016/7/layout/HorizontalActionList"/>
    <dgm:cxn modelId="{F87D1F12-DDE3-4A66-8074-D7B06F159D73}" type="presParOf" srcId="{12F36F82-AD5E-4BFB-BE03-80B79CB7F1AF}" destId="{8544A061-73CF-419A-9201-31B293D8FEDC}" srcOrd="1" destOrd="0" presId="urn:microsoft.com/office/officeart/2016/7/layout/HorizontalActionList"/>
    <dgm:cxn modelId="{DF01A1F0-022C-4C04-8FC5-2C95074A0004}" type="presParOf" srcId="{7DCFD947-3EF4-46BD-8082-C94E6E68973F}" destId="{53C2CED9-76DE-4532-A8D2-A0800E9A055C}" srcOrd="3" destOrd="0" presId="urn:microsoft.com/office/officeart/2016/7/layout/HorizontalActionList"/>
    <dgm:cxn modelId="{11A9DAC5-9FAE-4C8F-A6F9-5417B8004A94}" type="presParOf" srcId="{7DCFD947-3EF4-46BD-8082-C94E6E68973F}" destId="{CBAA9BFF-BD7A-41D7-869C-DECBDF8CEE86}" srcOrd="4" destOrd="0" presId="urn:microsoft.com/office/officeart/2016/7/layout/HorizontalActionList"/>
    <dgm:cxn modelId="{25DE8FEB-2B93-43ED-98AA-9BFCA0FF0863}" type="presParOf" srcId="{CBAA9BFF-BD7A-41D7-869C-DECBDF8CEE86}" destId="{BFDE3939-DF06-4245-A719-E9E66B7E69B7}" srcOrd="0" destOrd="0" presId="urn:microsoft.com/office/officeart/2016/7/layout/HorizontalActionList"/>
    <dgm:cxn modelId="{9D863D33-8837-4A87-9732-509409399C30}" type="presParOf" srcId="{CBAA9BFF-BD7A-41D7-869C-DECBDF8CEE86}" destId="{9D148395-277F-4D18-96E7-771D799FF342}" srcOrd="1" destOrd="0" presId="urn:microsoft.com/office/officeart/2016/7/layout/HorizontalActionList"/>
    <dgm:cxn modelId="{F2788378-8749-4276-880D-00039A296C1A}" type="presParOf" srcId="{7DCFD947-3EF4-46BD-8082-C94E6E68973F}" destId="{0F744392-5630-4493-B4F4-EE5B645E6511}" srcOrd="5" destOrd="0" presId="urn:microsoft.com/office/officeart/2016/7/layout/HorizontalActionList"/>
    <dgm:cxn modelId="{F6427C1B-E5AA-458D-BC75-3402EAC4E878}" type="presParOf" srcId="{7DCFD947-3EF4-46BD-8082-C94E6E68973F}" destId="{070C9866-8446-408D-8B98-E9F05C911483}" srcOrd="6" destOrd="0" presId="urn:microsoft.com/office/officeart/2016/7/layout/HorizontalActionList"/>
    <dgm:cxn modelId="{3088F421-CD6C-4917-850F-1E890C3DFE35}" type="presParOf" srcId="{070C9866-8446-408D-8B98-E9F05C911483}" destId="{E71590E9-5B9A-4858-82FF-3C8B17D944D4}" srcOrd="0" destOrd="0" presId="urn:microsoft.com/office/officeart/2016/7/layout/HorizontalActionList"/>
    <dgm:cxn modelId="{65251534-772C-47EF-BB13-275FBA6F3A01}" type="presParOf" srcId="{070C9866-8446-408D-8B98-E9F05C911483}" destId="{7E39D3E0-C091-484B-8AE2-7BE02632EE5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348899-8DEE-4233-9A23-B389B8AE64D6}" type="doc">
      <dgm:prSet loTypeId="urn:microsoft.com/office/officeart/2018/5/layout/CenteredIconLabelDescriptionList" loCatId="icon" qsTypeId="urn:microsoft.com/office/officeart/2005/8/quickstyle/simple1" qsCatId="simple" csTypeId="urn:microsoft.com/office/officeart/2005/8/colors/accent1_1" csCatId="accent1" phldr="1"/>
      <dgm:spPr/>
      <dgm:t>
        <a:bodyPr/>
        <a:lstStyle/>
        <a:p>
          <a:endParaRPr lang="en-US"/>
        </a:p>
      </dgm:t>
    </dgm:pt>
    <dgm:pt modelId="{0DA83862-F1CA-42B0-ADE7-5B5365B519A4}">
      <dgm:prSet custT="1"/>
      <dgm:spPr/>
      <dgm:t>
        <a:bodyPr/>
        <a:lstStyle/>
        <a:p>
          <a:pPr>
            <a:lnSpc>
              <a:spcPct val="100000"/>
            </a:lnSpc>
            <a:defRPr b="1"/>
          </a:pPr>
          <a:r>
            <a:rPr lang="en-US" sz="3200" dirty="0"/>
            <a:t>Skin Contact</a:t>
          </a:r>
        </a:p>
      </dgm:t>
    </dgm:pt>
    <dgm:pt modelId="{D22C0380-3E85-4E5F-BAD6-E27475EB360A}" type="parTrans" cxnId="{6F415E30-9D90-4FE9-B91A-98752C062767}">
      <dgm:prSet/>
      <dgm:spPr/>
      <dgm:t>
        <a:bodyPr/>
        <a:lstStyle/>
        <a:p>
          <a:endParaRPr lang="en-US"/>
        </a:p>
      </dgm:t>
    </dgm:pt>
    <dgm:pt modelId="{59471CF5-4DD8-4319-BF7C-885C0E78C488}" type="sibTrans" cxnId="{6F415E30-9D90-4FE9-B91A-98752C062767}">
      <dgm:prSet/>
      <dgm:spPr/>
      <dgm:t>
        <a:bodyPr/>
        <a:lstStyle/>
        <a:p>
          <a:endParaRPr lang="en-US"/>
        </a:p>
      </dgm:t>
    </dgm:pt>
    <dgm:pt modelId="{614F3A6B-87BB-4D5C-8BE3-75D22EF9FC38}">
      <dgm:prSet custT="1"/>
      <dgm:spPr/>
      <dgm:t>
        <a:bodyPr/>
        <a:lstStyle/>
        <a:p>
          <a:pPr algn="l">
            <a:lnSpc>
              <a:spcPct val="100000"/>
            </a:lnSpc>
          </a:pPr>
          <a:r>
            <a:rPr lang="en-US" sz="1600" dirty="0"/>
            <a:t>Treatment starts immediately following exposure. Do not wait to remove chemicals once they are on the skin.</a:t>
          </a:r>
        </a:p>
      </dgm:t>
    </dgm:pt>
    <dgm:pt modelId="{BD770CCD-089F-44C4-AB21-7C07005461DA}" type="parTrans" cxnId="{2F21A736-AD52-42A2-A665-6A8D45F9BFBA}">
      <dgm:prSet/>
      <dgm:spPr/>
      <dgm:t>
        <a:bodyPr/>
        <a:lstStyle/>
        <a:p>
          <a:endParaRPr lang="en-US"/>
        </a:p>
      </dgm:t>
    </dgm:pt>
    <dgm:pt modelId="{37259097-9554-4267-AB7C-264A399C6506}" type="sibTrans" cxnId="{2F21A736-AD52-42A2-A665-6A8D45F9BFBA}">
      <dgm:prSet/>
      <dgm:spPr/>
      <dgm:t>
        <a:bodyPr/>
        <a:lstStyle/>
        <a:p>
          <a:endParaRPr lang="en-US"/>
        </a:p>
      </dgm:t>
    </dgm:pt>
    <dgm:pt modelId="{D58A9D2A-5084-42A0-8778-62F75B63D424}">
      <dgm:prSet custT="1"/>
      <dgm:spPr/>
      <dgm:t>
        <a:bodyPr/>
        <a:lstStyle/>
        <a:p>
          <a:pPr algn="l">
            <a:lnSpc>
              <a:spcPct val="100000"/>
            </a:lnSpc>
          </a:pPr>
          <a:r>
            <a:rPr lang="en-US" sz="1600" dirty="0"/>
            <a:t>Remove all potentially contaminated clothing and jewelry and treat as hazardous waste.</a:t>
          </a:r>
        </a:p>
      </dgm:t>
    </dgm:pt>
    <dgm:pt modelId="{DE993D23-23F7-400D-9835-3B62635CFA8D}" type="parTrans" cxnId="{FBC3A14D-D39C-4410-8346-6B6CDC9B786D}">
      <dgm:prSet/>
      <dgm:spPr/>
      <dgm:t>
        <a:bodyPr/>
        <a:lstStyle/>
        <a:p>
          <a:endParaRPr lang="en-US"/>
        </a:p>
      </dgm:t>
    </dgm:pt>
    <dgm:pt modelId="{6933D7FC-22D5-4DDB-A66C-4E67789468AA}" type="sibTrans" cxnId="{FBC3A14D-D39C-4410-8346-6B6CDC9B786D}">
      <dgm:prSet/>
      <dgm:spPr/>
      <dgm:t>
        <a:bodyPr/>
        <a:lstStyle/>
        <a:p>
          <a:endParaRPr lang="en-US"/>
        </a:p>
      </dgm:t>
    </dgm:pt>
    <dgm:pt modelId="{18AE04DA-0BCC-4528-BC34-3CE10AE458E0}">
      <dgm:prSet custT="1"/>
      <dgm:spPr/>
      <dgm:t>
        <a:bodyPr/>
        <a:lstStyle/>
        <a:p>
          <a:pPr algn="l">
            <a:lnSpc>
              <a:spcPct val="100000"/>
            </a:lnSpc>
          </a:pPr>
          <a:r>
            <a:rPr lang="en-US" sz="1600" dirty="0"/>
            <a:t>Flush affected skin area using sink using sink if on hands or arms or safety shower for 15 minutes.</a:t>
          </a:r>
        </a:p>
      </dgm:t>
    </dgm:pt>
    <dgm:pt modelId="{6A933ACC-31E2-45AD-B0E4-FA73D38527AE}" type="parTrans" cxnId="{68461A85-F7B9-45A0-ABE4-3E413049CD46}">
      <dgm:prSet/>
      <dgm:spPr/>
      <dgm:t>
        <a:bodyPr/>
        <a:lstStyle/>
        <a:p>
          <a:endParaRPr lang="en-US"/>
        </a:p>
      </dgm:t>
    </dgm:pt>
    <dgm:pt modelId="{BDC5FDE6-996F-48DF-B55D-144AB51450E3}" type="sibTrans" cxnId="{68461A85-F7B9-45A0-ABE4-3E413049CD46}">
      <dgm:prSet/>
      <dgm:spPr/>
      <dgm:t>
        <a:bodyPr/>
        <a:lstStyle/>
        <a:p>
          <a:endParaRPr lang="en-US"/>
        </a:p>
      </dgm:t>
    </dgm:pt>
    <dgm:pt modelId="{A14BDE79-DB30-4716-831B-A1A46846ACE8}">
      <dgm:prSet custT="1"/>
      <dgm:spPr/>
      <dgm:t>
        <a:bodyPr/>
        <a:lstStyle/>
        <a:p>
          <a:pPr algn="l">
            <a:lnSpc>
              <a:spcPct val="100000"/>
            </a:lnSpc>
          </a:pPr>
          <a:r>
            <a:rPr lang="en-US" sz="1600" dirty="0"/>
            <a:t>Take a copy of the SDS and seek medical attention. </a:t>
          </a:r>
        </a:p>
        <a:p>
          <a:pPr algn="l">
            <a:lnSpc>
              <a:spcPct val="100000"/>
            </a:lnSpc>
          </a:pPr>
          <a:r>
            <a:rPr lang="en-US" sz="1600" dirty="0"/>
            <a:t>Report the incident to your supervisor and EHS.</a:t>
          </a:r>
        </a:p>
      </dgm:t>
    </dgm:pt>
    <dgm:pt modelId="{B528AF1C-C81A-4249-804B-6882E135E4DC}" type="parTrans" cxnId="{8F2372FA-5DE0-4E7F-8843-7BFA94ECA87F}">
      <dgm:prSet/>
      <dgm:spPr/>
      <dgm:t>
        <a:bodyPr/>
        <a:lstStyle/>
        <a:p>
          <a:endParaRPr lang="en-US"/>
        </a:p>
      </dgm:t>
    </dgm:pt>
    <dgm:pt modelId="{3164AD16-C62F-460F-939B-1C585C276D25}" type="sibTrans" cxnId="{8F2372FA-5DE0-4E7F-8843-7BFA94ECA87F}">
      <dgm:prSet/>
      <dgm:spPr/>
      <dgm:t>
        <a:bodyPr/>
        <a:lstStyle/>
        <a:p>
          <a:endParaRPr lang="en-US"/>
        </a:p>
      </dgm:t>
    </dgm:pt>
    <dgm:pt modelId="{F0F7E8B8-DF54-4DC8-BA4F-58AE1530FC92}">
      <dgm:prSet custT="1"/>
      <dgm:spPr/>
      <dgm:t>
        <a:bodyPr/>
        <a:lstStyle/>
        <a:p>
          <a:pPr>
            <a:lnSpc>
              <a:spcPct val="100000"/>
            </a:lnSpc>
            <a:defRPr b="1"/>
          </a:pPr>
          <a:r>
            <a:rPr lang="en-US" sz="3200" dirty="0"/>
            <a:t>Eye Contact</a:t>
          </a:r>
        </a:p>
      </dgm:t>
    </dgm:pt>
    <dgm:pt modelId="{B0B8DF80-6023-469E-8064-D4584877284A}" type="parTrans" cxnId="{BE344043-5332-4BC5-BA2B-12D9B41F659F}">
      <dgm:prSet/>
      <dgm:spPr/>
      <dgm:t>
        <a:bodyPr/>
        <a:lstStyle/>
        <a:p>
          <a:endParaRPr lang="en-US"/>
        </a:p>
      </dgm:t>
    </dgm:pt>
    <dgm:pt modelId="{6DB3932E-0012-4E22-B25D-16B41FE88183}" type="sibTrans" cxnId="{BE344043-5332-4BC5-BA2B-12D9B41F659F}">
      <dgm:prSet/>
      <dgm:spPr/>
      <dgm:t>
        <a:bodyPr/>
        <a:lstStyle/>
        <a:p>
          <a:endParaRPr lang="en-US"/>
        </a:p>
      </dgm:t>
    </dgm:pt>
    <dgm:pt modelId="{6337D537-DBCA-4039-97AC-EBB855CDEA72}">
      <dgm:prSet custT="1"/>
      <dgm:spPr/>
      <dgm:t>
        <a:bodyPr/>
        <a:lstStyle/>
        <a:p>
          <a:pPr algn="l">
            <a:lnSpc>
              <a:spcPct val="100000"/>
            </a:lnSpc>
          </a:pPr>
          <a:r>
            <a:rPr lang="en-US" sz="1600" dirty="0"/>
            <a:t>Rinse eyes at an eyewash station for at least 15 minutes. Be sure to hold the lids open.</a:t>
          </a:r>
        </a:p>
      </dgm:t>
    </dgm:pt>
    <dgm:pt modelId="{7DCA2DF9-8D80-4624-A66C-6F218E97E2C1}" type="parTrans" cxnId="{EB0ABA72-CE8D-4315-82F1-64F71B955BA7}">
      <dgm:prSet/>
      <dgm:spPr/>
      <dgm:t>
        <a:bodyPr/>
        <a:lstStyle/>
        <a:p>
          <a:endParaRPr lang="en-US"/>
        </a:p>
      </dgm:t>
    </dgm:pt>
    <dgm:pt modelId="{432E7EC7-195E-4F25-8C0F-C4DD94773592}" type="sibTrans" cxnId="{EB0ABA72-CE8D-4315-82F1-64F71B955BA7}">
      <dgm:prSet/>
      <dgm:spPr/>
      <dgm:t>
        <a:bodyPr/>
        <a:lstStyle/>
        <a:p>
          <a:endParaRPr lang="en-US"/>
        </a:p>
      </dgm:t>
    </dgm:pt>
    <dgm:pt modelId="{56FFA54E-C9D7-4CAA-984E-560B70C1834E}">
      <dgm:prSet custT="1"/>
      <dgm:spPr/>
      <dgm:t>
        <a:bodyPr/>
        <a:lstStyle/>
        <a:p>
          <a:pPr algn="l">
            <a:lnSpc>
              <a:spcPct val="100000"/>
            </a:lnSpc>
          </a:pPr>
          <a:r>
            <a:rPr lang="en-US" sz="1600" dirty="0"/>
            <a:t>Seek medical attention. </a:t>
          </a:r>
        </a:p>
        <a:p>
          <a:pPr algn="l">
            <a:lnSpc>
              <a:spcPct val="100000"/>
            </a:lnSpc>
          </a:pPr>
          <a:r>
            <a:rPr lang="en-US" sz="1600" dirty="0"/>
            <a:t>Report the incident to your supervisor and EHS.</a:t>
          </a:r>
        </a:p>
      </dgm:t>
    </dgm:pt>
    <dgm:pt modelId="{100AE004-5C41-4D5D-A686-0DAE0C020CB4}" type="parTrans" cxnId="{4611BC98-95F2-4ACF-AA64-CADF97720617}">
      <dgm:prSet/>
      <dgm:spPr/>
      <dgm:t>
        <a:bodyPr/>
        <a:lstStyle/>
        <a:p>
          <a:endParaRPr lang="en-US"/>
        </a:p>
      </dgm:t>
    </dgm:pt>
    <dgm:pt modelId="{186E2C00-8696-4777-97C6-1F6AE988F3A2}" type="sibTrans" cxnId="{4611BC98-95F2-4ACF-AA64-CADF97720617}">
      <dgm:prSet/>
      <dgm:spPr/>
      <dgm:t>
        <a:bodyPr/>
        <a:lstStyle/>
        <a:p>
          <a:endParaRPr lang="en-US"/>
        </a:p>
      </dgm:t>
    </dgm:pt>
    <dgm:pt modelId="{7D6B6292-08FB-43AC-A76B-ED4F00B31643}" type="pres">
      <dgm:prSet presAssocID="{11348899-8DEE-4233-9A23-B389B8AE64D6}" presName="root" presStyleCnt="0">
        <dgm:presLayoutVars>
          <dgm:dir/>
          <dgm:resizeHandles val="exact"/>
        </dgm:presLayoutVars>
      </dgm:prSet>
      <dgm:spPr/>
    </dgm:pt>
    <dgm:pt modelId="{00F3B2FC-1B0F-414C-9843-BB4036BD4C16}" type="pres">
      <dgm:prSet presAssocID="{0DA83862-F1CA-42B0-ADE7-5B5365B519A4}" presName="compNode" presStyleCnt="0"/>
      <dgm:spPr/>
    </dgm:pt>
    <dgm:pt modelId="{25CA233D-750F-4048-971B-B462E28AE7AA}" type="pres">
      <dgm:prSet presAssocID="{0DA83862-F1CA-42B0-ADE7-5B5365B519A4}" presName="iconRect" presStyleLbl="node1" presStyleIdx="0" presStyleCnt="2" custLinFactNeighborX="-644" custLinFactNeighborY="-1662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nger"/>
        </a:ext>
      </dgm:extLst>
    </dgm:pt>
    <dgm:pt modelId="{C8A3E55A-7F48-4E7B-88C4-1D775FA7BA44}" type="pres">
      <dgm:prSet presAssocID="{0DA83862-F1CA-42B0-ADE7-5B5365B519A4}" presName="iconSpace" presStyleCnt="0"/>
      <dgm:spPr/>
    </dgm:pt>
    <dgm:pt modelId="{12D7834F-A835-460A-8AAC-204FDE0EEF38}" type="pres">
      <dgm:prSet presAssocID="{0DA83862-F1CA-42B0-ADE7-5B5365B519A4}" presName="parTx" presStyleLbl="revTx" presStyleIdx="0" presStyleCnt="4" custLinFactNeighborY="-24780">
        <dgm:presLayoutVars>
          <dgm:chMax val="0"/>
          <dgm:chPref val="0"/>
        </dgm:presLayoutVars>
      </dgm:prSet>
      <dgm:spPr/>
    </dgm:pt>
    <dgm:pt modelId="{15367E32-4392-450C-B534-9348A88B4922}" type="pres">
      <dgm:prSet presAssocID="{0DA83862-F1CA-42B0-ADE7-5B5365B519A4}" presName="txSpace" presStyleCnt="0"/>
      <dgm:spPr/>
    </dgm:pt>
    <dgm:pt modelId="{53852867-DC4B-46ED-918B-158E6B3D0FEE}" type="pres">
      <dgm:prSet presAssocID="{0DA83862-F1CA-42B0-ADE7-5B5365B519A4}" presName="desTx" presStyleLbl="revTx" presStyleIdx="1" presStyleCnt="4" custLinFactNeighborX="-548" custLinFactNeighborY="-13410">
        <dgm:presLayoutVars/>
      </dgm:prSet>
      <dgm:spPr/>
    </dgm:pt>
    <dgm:pt modelId="{62A9FF7E-5784-448A-98BB-9C5D075A7C35}" type="pres">
      <dgm:prSet presAssocID="{59471CF5-4DD8-4319-BF7C-885C0E78C488}" presName="sibTrans" presStyleCnt="0"/>
      <dgm:spPr/>
    </dgm:pt>
    <dgm:pt modelId="{E5E00A74-86F0-4487-8CE1-54AAC104BFE7}" type="pres">
      <dgm:prSet presAssocID="{F0F7E8B8-DF54-4DC8-BA4F-58AE1530FC92}" presName="compNode" presStyleCnt="0"/>
      <dgm:spPr/>
    </dgm:pt>
    <dgm:pt modelId="{DEA2B9A8-67DB-4408-AD19-1B15875F142F}" type="pres">
      <dgm:prSet presAssocID="{F0F7E8B8-DF54-4DC8-BA4F-58AE1530FC92}" presName="iconRect" presStyleLbl="node1" presStyleIdx="1" presStyleCnt="2" custLinFactNeighborX="1045" custLinFactNeighborY="602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ink"/>
        </a:ext>
      </dgm:extLst>
    </dgm:pt>
    <dgm:pt modelId="{94B5A221-A762-449A-A043-E5ED82586ABC}" type="pres">
      <dgm:prSet presAssocID="{F0F7E8B8-DF54-4DC8-BA4F-58AE1530FC92}" presName="iconSpace" presStyleCnt="0"/>
      <dgm:spPr/>
    </dgm:pt>
    <dgm:pt modelId="{C69AF2BD-967B-47F1-B546-48E71DB82D64}" type="pres">
      <dgm:prSet presAssocID="{F0F7E8B8-DF54-4DC8-BA4F-58AE1530FC92}" presName="parTx" presStyleLbl="revTx" presStyleIdx="2" presStyleCnt="4" custLinFactNeighborX="-183" custLinFactNeighborY="-12566">
        <dgm:presLayoutVars>
          <dgm:chMax val="0"/>
          <dgm:chPref val="0"/>
        </dgm:presLayoutVars>
      </dgm:prSet>
      <dgm:spPr/>
    </dgm:pt>
    <dgm:pt modelId="{F4C88EC6-BC68-4192-B82F-5ABD2CBFA0B9}" type="pres">
      <dgm:prSet presAssocID="{F0F7E8B8-DF54-4DC8-BA4F-58AE1530FC92}" presName="txSpace" presStyleCnt="0"/>
      <dgm:spPr/>
    </dgm:pt>
    <dgm:pt modelId="{63158FD4-620B-4872-9570-B240DC0F85BC}" type="pres">
      <dgm:prSet presAssocID="{F0F7E8B8-DF54-4DC8-BA4F-58AE1530FC92}" presName="desTx" presStyleLbl="revTx" presStyleIdx="3" presStyleCnt="4" custScaleY="110965" custLinFactNeighborY="-5105">
        <dgm:presLayoutVars/>
      </dgm:prSet>
      <dgm:spPr/>
    </dgm:pt>
  </dgm:ptLst>
  <dgm:cxnLst>
    <dgm:cxn modelId="{F83F8A1C-6C5C-487B-8D4E-3BE995535346}" type="presOf" srcId="{56FFA54E-C9D7-4CAA-984E-560B70C1834E}" destId="{63158FD4-620B-4872-9570-B240DC0F85BC}" srcOrd="0" destOrd="1" presId="urn:microsoft.com/office/officeart/2018/5/layout/CenteredIconLabelDescriptionList"/>
    <dgm:cxn modelId="{6FDCFE2D-A8C6-4E2D-887D-1BD94984C217}" type="presOf" srcId="{6337D537-DBCA-4039-97AC-EBB855CDEA72}" destId="{63158FD4-620B-4872-9570-B240DC0F85BC}" srcOrd="0" destOrd="0" presId="urn:microsoft.com/office/officeart/2018/5/layout/CenteredIconLabelDescriptionList"/>
    <dgm:cxn modelId="{6F415E30-9D90-4FE9-B91A-98752C062767}" srcId="{11348899-8DEE-4233-9A23-B389B8AE64D6}" destId="{0DA83862-F1CA-42B0-ADE7-5B5365B519A4}" srcOrd="0" destOrd="0" parTransId="{D22C0380-3E85-4E5F-BAD6-E27475EB360A}" sibTransId="{59471CF5-4DD8-4319-BF7C-885C0E78C488}"/>
    <dgm:cxn modelId="{2F21A736-AD52-42A2-A665-6A8D45F9BFBA}" srcId="{0DA83862-F1CA-42B0-ADE7-5B5365B519A4}" destId="{614F3A6B-87BB-4D5C-8BE3-75D22EF9FC38}" srcOrd="0" destOrd="0" parTransId="{BD770CCD-089F-44C4-AB21-7C07005461DA}" sibTransId="{37259097-9554-4267-AB7C-264A399C6506}"/>
    <dgm:cxn modelId="{604B1162-5DBD-4349-AD16-5B8659D0F098}" type="presOf" srcId="{D58A9D2A-5084-42A0-8778-62F75B63D424}" destId="{53852867-DC4B-46ED-918B-158E6B3D0FEE}" srcOrd="0" destOrd="1" presId="urn:microsoft.com/office/officeart/2018/5/layout/CenteredIconLabelDescriptionList"/>
    <dgm:cxn modelId="{BE344043-5332-4BC5-BA2B-12D9B41F659F}" srcId="{11348899-8DEE-4233-9A23-B389B8AE64D6}" destId="{F0F7E8B8-DF54-4DC8-BA4F-58AE1530FC92}" srcOrd="1" destOrd="0" parTransId="{B0B8DF80-6023-469E-8064-D4584877284A}" sibTransId="{6DB3932E-0012-4E22-B25D-16B41FE88183}"/>
    <dgm:cxn modelId="{4B04CF44-C841-4511-A21D-6F57CCD31505}" type="presOf" srcId="{0DA83862-F1CA-42B0-ADE7-5B5365B519A4}" destId="{12D7834F-A835-460A-8AAC-204FDE0EEF38}" srcOrd="0" destOrd="0" presId="urn:microsoft.com/office/officeart/2018/5/layout/CenteredIconLabelDescriptionList"/>
    <dgm:cxn modelId="{9CE0376C-C4B7-46BE-B231-4310495DF562}" type="presOf" srcId="{F0F7E8B8-DF54-4DC8-BA4F-58AE1530FC92}" destId="{C69AF2BD-967B-47F1-B546-48E71DB82D64}" srcOrd="0" destOrd="0" presId="urn:microsoft.com/office/officeart/2018/5/layout/CenteredIconLabelDescriptionList"/>
    <dgm:cxn modelId="{FBC3A14D-D39C-4410-8346-6B6CDC9B786D}" srcId="{0DA83862-F1CA-42B0-ADE7-5B5365B519A4}" destId="{D58A9D2A-5084-42A0-8778-62F75B63D424}" srcOrd="1" destOrd="0" parTransId="{DE993D23-23F7-400D-9835-3B62635CFA8D}" sibTransId="{6933D7FC-22D5-4DDB-A66C-4E67789468AA}"/>
    <dgm:cxn modelId="{EB0ABA72-CE8D-4315-82F1-64F71B955BA7}" srcId="{F0F7E8B8-DF54-4DC8-BA4F-58AE1530FC92}" destId="{6337D537-DBCA-4039-97AC-EBB855CDEA72}" srcOrd="0" destOrd="0" parTransId="{7DCA2DF9-8D80-4624-A66C-6F218E97E2C1}" sibTransId="{432E7EC7-195E-4F25-8C0F-C4DD94773592}"/>
    <dgm:cxn modelId="{F8F37159-CAD3-4DFC-9D31-D405C37DAE96}" type="presOf" srcId="{18AE04DA-0BCC-4528-BC34-3CE10AE458E0}" destId="{53852867-DC4B-46ED-918B-158E6B3D0FEE}" srcOrd="0" destOrd="2" presId="urn:microsoft.com/office/officeart/2018/5/layout/CenteredIconLabelDescriptionList"/>
    <dgm:cxn modelId="{1AB5D883-CFBB-41A0-8787-90FA6BB4014D}" type="presOf" srcId="{614F3A6B-87BB-4D5C-8BE3-75D22EF9FC38}" destId="{53852867-DC4B-46ED-918B-158E6B3D0FEE}" srcOrd="0" destOrd="0" presId="urn:microsoft.com/office/officeart/2018/5/layout/CenteredIconLabelDescriptionList"/>
    <dgm:cxn modelId="{68461A85-F7B9-45A0-ABE4-3E413049CD46}" srcId="{0DA83862-F1CA-42B0-ADE7-5B5365B519A4}" destId="{18AE04DA-0BCC-4528-BC34-3CE10AE458E0}" srcOrd="2" destOrd="0" parTransId="{6A933ACC-31E2-45AD-B0E4-FA73D38527AE}" sibTransId="{BDC5FDE6-996F-48DF-B55D-144AB51450E3}"/>
    <dgm:cxn modelId="{0000068E-F111-4FF4-A4E9-9466D6C944A4}" type="presOf" srcId="{11348899-8DEE-4233-9A23-B389B8AE64D6}" destId="{7D6B6292-08FB-43AC-A76B-ED4F00B31643}" srcOrd="0" destOrd="0" presId="urn:microsoft.com/office/officeart/2018/5/layout/CenteredIconLabelDescriptionList"/>
    <dgm:cxn modelId="{4611BC98-95F2-4ACF-AA64-CADF97720617}" srcId="{F0F7E8B8-DF54-4DC8-BA4F-58AE1530FC92}" destId="{56FFA54E-C9D7-4CAA-984E-560B70C1834E}" srcOrd="1" destOrd="0" parTransId="{100AE004-5C41-4D5D-A686-0DAE0C020CB4}" sibTransId="{186E2C00-8696-4777-97C6-1F6AE988F3A2}"/>
    <dgm:cxn modelId="{D82D00F5-859B-46FF-B491-3E66F0E5EBE1}" type="presOf" srcId="{A14BDE79-DB30-4716-831B-A1A46846ACE8}" destId="{53852867-DC4B-46ED-918B-158E6B3D0FEE}" srcOrd="0" destOrd="3" presId="urn:microsoft.com/office/officeart/2018/5/layout/CenteredIconLabelDescriptionList"/>
    <dgm:cxn modelId="{8F2372FA-5DE0-4E7F-8843-7BFA94ECA87F}" srcId="{0DA83862-F1CA-42B0-ADE7-5B5365B519A4}" destId="{A14BDE79-DB30-4716-831B-A1A46846ACE8}" srcOrd="3" destOrd="0" parTransId="{B528AF1C-C81A-4249-804B-6882E135E4DC}" sibTransId="{3164AD16-C62F-460F-939B-1C585C276D25}"/>
    <dgm:cxn modelId="{1725D66F-5C99-4A6D-9720-DE72A39B4606}" type="presParOf" srcId="{7D6B6292-08FB-43AC-A76B-ED4F00B31643}" destId="{00F3B2FC-1B0F-414C-9843-BB4036BD4C16}" srcOrd="0" destOrd="0" presId="urn:microsoft.com/office/officeart/2018/5/layout/CenteredIconLabelDescriptionList"/>
    <dgm:cxn modelId="{2F9D3A82-959F-45B2-BD1F-41C9392806DD}" type="presParOf" srcId="{00F3B2FC-1B0F-414C-9843-BB4036BD4C16}" destId="{25CA233D-750F-4048-971B-B462E28AE7AA}" srcOrd="0" destOrd="0" presId="urn:microsoft.com/office/officeart/2018/5/layout/CenteredIconLabelDescriptionList"/>
    <dgm:cxn modelId="{31F0012C-8456-485D-90E5-B23C8D2DC878}" type="presParOf" srcId="{00F3B2FC-1B0F-414C-9843-BB4036BD4C16}" destId="{C8A3E55A-7F48-4E7B-88C4-1D775FA7BA44}" srcOrd="1" destOrd="0" presId="urn:microsoft.com/office/officeart/2018/5/layout/CenteredIconLabelDescriptionList"/>
    <dgm:cxn modelId="{4FC97C44-7DC3-44F3-9709-5A96A731C3B6}" type="presParOf" srcId="{00F3B2FC-1B0F-414C-9843-BB4036BD4C16}" destId="{12D7834F-A835-460A-8AAC-204FDE0EEF38}" srcOrd="2" destOrd="0" presId="urn:microsoft.com/office/officeart/2018/5/layout/CenteredIconLabelDescriptionList"/>
    <dgm:cxn modelId="{3C730B26-4C6C-4179-8B94-9BD233425409}" type="presParOf" srcId="{00F3B2FC-1B0F-414C-9843-BB4036BD4C16}" destId="{15367E32-4392-450C-B534-9348A88B4922}" srcOrd="3" destOrd="0" presId="urn:microsoft.com/office/officeart/2018/5/layout/CenteredIconLabelDescriptionList"/>
    <dgm:cxn modelId="{FECB0552-1492-4E76-A0BF-9BF3DB5A65E3}" type="presParOf" srcId="{00F3B2FC-1B0F-414C-9843-BB4036BD4C16}" destId="{53852867-DC4B-46ED-918B-158E6B3D0FEE}" srcOrd="4" destOrd="0" presId="urn:microsoft.com/office/officeart/2018/5/layout/CenteredIconLabelDescriptionList"/>
    <dgm:cxn modelId="{DBC105FF-CB1B-456C-9304-87E77183F8B2}" type="presParOf" srcId="{7D6B6292-08FB-43AC-A76B-ED4F00B31643}" destId="{62A9FF7E-5784-448A-98BB-9C5D075A7C35}" srcOrd="1" destOrd="0" presId="urn:microsoft.com/office/officeart/2018/5/layout/CenteredIconLabelDescriptionList"/>
    <dgm:cxn modelId="{3FC8A00B-E7EC-46E6-93F9-D50FEF665765}" type="presParOf" srcId="{7D6B6292-08FB-43AC-A76B-ED4F00B31643}" destId="{E5E00A74-86F0-4487-8CE1-54AAC104BFE7}" srcOrd="2" destOrd="0" presId="urn:microsoft.com/office/officeart/2018/5/layout/CenteredIconLabelDescriptionList"/>
    <dgm:cxn modelId="{277CFDEF-4080-4370-A82B-FCBDBBC993FC}" type="presParOf" srcId="{E5E00A74-86F0-4487-8CE1-54AAC104BFE7}" destId="{DEA2B9A8-67DB-4408-AD19-1B15875F142F}" srcOrd="0" destOrd="0" presId="urn:microsoft.com/office/officeart/2018/5/layout/CenteredIconLabelDescriptionList"/>
    <dgm:cxn modelId="{C286DFAB-3C56-4FB0-9512-CAC85001473D}" type="presParOf" srcId="{E5E00A74-86F0-4487-8CE1-54AAC104BFE7}" destId="{94B5A221-A762-449A-A043-E5ED82586ABC}" srcOrd="1" destOrd="0" presId="urn:microsoft.com/office/officeart/2018/5/layout/CenteredIconLabelDescriptionList"/>
    <dgm:cxn modelId="{3C766F1D-2553-40EC-9F89-9219E43244F2}" type="presParOf" srcId="{E5E00A74-86F0-4487-8CE1-54AAC104BFE7}" destId="{C69AF2BD-967B-47F1-B546-48E71DB82D64}" srcOrd="2" destOrd="0" presId="urn:microsoft.com/office/officeart/2018/5/layout/CenteredIconLabelDescriptionList"/>
    <dgm:cxn modelId="{81C6738B-55BD-45CF-B744-5AE3212E1B97}" type="presParOf" srcId="{E5E00A74-86F0-4487-8CE1-54AAC104BFE7}" destId="{F4C88EC6-BC68-4192-B82F-5ABD2CBFA0B9}" srcOrd="3" destOrd="0" presId="urn:microsoft.com/office/officeart/2018/5/layout/CenteredIconLabelDescriptionList"/>
    <dgm:cxn modelId="{81DB265E-DB85-4C3C-BD78-B6991BFAD6A9}" type="presParOf" srcId="{E5E00A74-86F0-4487-8CE1-54AAC104BFE7}" destId="{63158FD4-620B-4872-9570-B240DC0F85B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F337B8-A12B-450C-8642-3AD96E2347C7}" type="doc">
      <dgm:prSet loTypeId="urn:microsoft.com/office/officeart/2005/8/layout/hList1" loCatId="list" qsTypeId="urn:microsoft.com/office/officeart/2005/8/quickstyle/simple1" qsCatId="simple" csTypeId="urn:microsoft.com/office/officeart/2005/8/colors/accent1_5" csCatId="accent1" phldr="1"/>
      <dgm:spPr/>
      <dgm:t>
        <a:bodyPr/>
        <a:lstStyle/>
        <a:p>
          <a:endParaRPr lang="en-US"/>
        </a:p>
      </dgm:t>
    </dgm:pt>
    <dgm:pt modelId="{480B0973-7F01-4405-9257-059103AB4590}">
      <dgm:prSet/>
      <dgm:spPr/>
      <dgm:t>
        <a:bodyPr/>
        <a:lstStyle/>
        <a:p>
          <a:r>
            <a:rPr lang="en-US"/>
            <a:t>Inhalation</a:t>
          </a:r>
        </a:p>
      </dgm:t>
    </dgm:pt>
    <dgm:pt modelId="{716FE243-2D83-4C65-8931-B172F9BD4BA1}" type="parTrans" cxnId="{9436E0A7-ED37-4ABB-A591-681E9D80135F}">
      <dgm:prSet/>
      <dgm:spPr/>
      <dgm:t>
        <a:bodyPr/>
        <a:lstStyle/>
        <a:p>
          <a:endParaRPr lang="en-US"/>
        </a:p>
      </dgm:t>
    </dgm:pt>
    <dgm:pt modelId="{AF5DD757-5E27-46F3-9484-65E09C99023B}" type="sibTrans" cxnId="{9436E0A7-ED37-4ABB-A591-681E9D80135F}">
      <dgm:prSet/>
      <dgm:spPr/>
      <dgm:t>
        <a:bodyPr/>
        <a:lstStyle/>
        <a:p>
          <a:endParaRPr lang="en-US"/>
        </a:p>
      </dgm:t>
    </dgm:pt>
    <dgm:pt modelId="{15D61E17-37D3-44AF-8AEB-5ED245DC008C}">
      <dgm:prSet/>
      <dgm:spPr/>
      <dgm:t>
        <a:bodyPr/>
        <a:lstStyle/>
        <a:p>
          <a:r>
            <a:rPr lang="en-US"/>
            <a:t>Move to a location with fresh air.</a:t>
          </a:r>
        </a:p>
      </dgm:t>
    </dgm:pt>
    <dgm:pt modelId="{FC15289F-3C3A-4647-BDBF-8B442086ED06}" type="parTrans" cxnId="{8B58FF07-C4FC-4FE5-87BF-AFB778904103}">
      <dgm:prSet/>
      <dgm:spPr/>
      <dgm:t>
        <a:bodyPr/>
        <a:lstStyle/>
        <a:p>
          <a:endParaRPr lang="en-US"/>
        </a:p>
      </dgm:t>
    </dgm:pt>
    <dgm:pt modelId="{EBB4AF37-1692-4783-934D-5FD840008A93}" type="sibTrans" cxnId="{8B58FF07-C4FC-4FE5-87BF-AFB778904103}">
      <dgm:prSet/>
      <dgm:spPr/>
      <dgm:t>
        <a:bodyPr/>
        <a:lstStyle/>
        <a:p>
          <a:endParaRPr lang="en-US"/>
        </a:p>
      </dgm:t>
    </dgm:pt>
    <dgm:pt modelId="{12B09608-6197-401E-850D-A0C9EB83B708}">
      <dgm:prSet/>
      <dgm:spPr/>
      <dgm:t>
        <a:bodyPr/>
        <a:lstStyle/>
        <a:p>
          <a:r>
            <a:rPr lang="en-US" dirty="0"/>
            <a:t>Seek medical attention.</a:t>
          </a:r>
        </a:p>
      </dgm:t>
    </dgm:pt>
    <dgm:pt modelId="{1A7710C6-6E73-403F-8868-378444EFB788}" type="parTrans" cxnId="{A1A076C9-C264-4D43-B376-8A55111336C4}">
      <dgm:prSet/>
      <dgm:spPr/>
      <dgm:t>
        <a:bodyPr/>
        <a:lstStyle/>
        <a:p>
          <a:endParaRPr lang="en-US"/>
        </a:p>
      </dgm:t>
    </dgm:pt>
    <dgm:pt modelId="{B5B9237F-1362-4235-BEB4-00AD4C193280}" type="sibTrans" cxnId="{A1A076C9-C264-4D43-B376-8A55111336C4}">
      <dgm:prSet/>
      <dgm:spPr/>
      <dgm:t>
        <a:bodyPr/>
        <a:lstStyle/>
        <a:p>
          <a:endParaRPr lang="en-US"/>
        </a:p>
      </dgm:t>
    </dgm:pt>
    <dgm:pt modelId="{EF95B804-1B58-41F5-811C-F32D9E5E6081}">
      <dgm:prSet/>
      <dgm:spPr/>
      <dgm:t>
        <a:bodyPr/>
        <a:lstStyle/>
        <a:p>
          <a:r>
            <a:rPr lang="en-US"/>
            <a:t>Ingestion</a:t>
          </a:r>
        </a:p>
      </dgm:t>
    </dgm:pt>
    <dgm:pt modelId="{B5DF1375-2F6C-4E04-9EB1-D8CA1DF5F885}" type="parTrans" cxnId="{62D835FE-CC96-468D-991E-DEF6474BA421}">
      <dgm:prSet/>
      <dgm:spPr/>
      <dgm:t>
        <a:bodyPr/>
        <a:lstStyle/>
        <a:p>
          <a:endParaRPr lang="en-US"/>
        </a:p>
      </dgm:t>
    </dgm:pt>
    <dgm:pt modelId="{88C1B687-78BF-49CA-8E23-13925F03A785}" type="sibTrans" cxnId="{62D835FE-CC96-468D-991E-DEF6474BA421}">
      <dgm:prSet/>
      <dgm:spPr/>
      <dgm:t>
        <a:bodyPr/>
        <a:lstStyle/>
        <a:p>
          <a:endParaRPr lang="en-US"/>
        </a:p>
      </dgm:t>
    </dgm:pt>
    <dgm:pt modelId="{2FECE74C-74A1-411F-B4D2-02E456AAD275}">
      <dgm:prSet/>
      <dgm:spPr/>
      <dgm:t>
        <a:bodyPr/>
        <a:lstStyle/>
        <a:p>
          <a:r>
            <a:rPr lang="en-US"/>
            <a:t>Do not induce vomiting if DCM is swallowed.</a:t>
          </a:r>
        </a:p>
      </dgm:t>
    </dgm:pt>
    <dgm:pt modelId="{136A3259-4624-46A4-A7DB-F0AD57ADD871}" type="parTrans" cxnId="{328C2349-D350-42DB-94C6-7FED9D192D99}">
      <dgm:prSet/>
      <dgm:spPr/>
      <dgm:t>
        <a:bodyPr/>
        <a:lstStyle/>
        <a:p>
          <a:endParaRPr lang="en-US"/>
        </a:p>
      </dgm:t>
    </dgm:pt>
    <dgm:pt modelId="{9571EB82-5982-400C-8F61-403389A50D8E}" type="sibTrans" cxnId="{328C2349-D350-42DB-94C6-7FED9D192D99}">
      <dgm:prSet/>
      <dgm:spPr/>
      <dgm:t>
        <a:bodyPr/>
        <a:lstStyle/>
        <a:p>
          <a:endParaRPr lang="en-US"/>
        </a:p>
      </dgm:t>
    </dgm:pt>
    <dgm:pt modelId="{60ADF6D5-464A-4B99-9C8E-E513CD23DD79}">
      <dgm:prSet/>
      <dgm:spPr/>
      <dgm:t>
        <a:bodyPr/>
        <a:lstStyle/>
        <a:p>
          <a:r>
            <a:rPr lang="en-US"/>
            <a:t>Never give anything by mouth to an unconscious person.</a:t>
          </a:r>
        </a:p>
      </dgm:t>
    </dgm:pt>
    <dgm:pt modelId="{AE2E4468-C061-4423-91B6-7B19510575FE}" type="parTrans" cxnId="{8AC86462-DA81-4C25-B847-35122C0BDE96}">
      <dgm:prSet/>
      <dgm:spPr/>
      <dgm:t>
        <a:bodyPr/>
        <a:lstStyle/>
        <a:p>
          <a:endParaRPr lang="en-US"/>
        </a:p>
      </dgm:t>
    </dgm:pt>
    <dgm:pt modelId="{FE79AE84-4A40-4A22-81E9-4FBE51217649}" type="sibTrans" cxnId="{8AC86462-DA81-4C25-B847-35122C0BDE96}">
      <dgm:prSet/>
      <dgm:spPr/>
      <dgm:t>
        <a:bodyPr/>
        <a:lstStyle/>
        <a:p>
          <a:endParaRPr lang="en-US"/>
        </a:p>
      </dgm:t>
    </dgm:pt>
    <dgm:pt modelId="{A7E9A6F8-CB2E-4CA6-A31D-82D61A401378}">
      <dgm:prSet/>
      <dgm:spPr/>
      <dgm:t>
        <a:bodyPr/>
        <a:lstStyle/>
        <a:p>
          <a:r>
            <a:rPr lang="en-US"/>
            <a:t>Call 911 for medical assistance.</a:t>
          </a:r>
        </a:p>
      </dgm:t>
    </dgm:pt>
    <dgm:pt modelId="{455DC5D8-A287-4B61-9E6B-991D199853A6}" type="parTrans" cxnId="{390CE355-3B9A-49D9-A335-F1123C29A986}">
      <dgm:prSet/>
      <dgm:spPr/>
      <dgm:t>
        <a:bodyPr/>
        <a:lstStyle/>
        <a:p>
          <a:endParaRPr lang="en-US"/>
        </a:p>
      </dgm:t>
    </dgm:pt>
    <dgm:pt modelId="{205ADE8D-B944-49D2-B35B-5FF0BCEEC303}" type="sibTrans" cxnId="{390CE355-3B9A-49D9-A335-F1123C29A986}">
      <dgm:prSet/>
      <dgm:spPr/>
      <dgm:t>
        <a:bodyPr/>
        <a:lstStyle/>
        <a:p>
          <a:endParaRPr lang="en-US"/>
        </a:p>
      </dgm:t>
    </dgm:pt>
    <dgm:pt modelId="{4193C678-12D3-4C04-ABBF-8313318C99B8}" type="pres">
      <dgm:prSet presAssocID="{81F337B8-A12B-450C-8642-3AD96E2347C7}" presName="Name0" presStyleCnt="0">
        <dgm:presLayoutVars>
          <dgm:dir/>
          <dgm:animLvl val="lvl"/>
          <dgm:resizeHandles val="exact"/>
        </dgm:presLayoutVars>
      </dgm:prSet>
      <dgm:spPr/>
    </dgm:pt>
    <dgm:pt modelId="{030577CE-244C-4E74-8ECF-273F7CAB6E93}" type="pres">
      <dgm:prSet presAssocID="{480B0973-7F01-4405-9257-059103AB4590}" presName="composite" presStyleCnt="0"/>
      <dgm:spPr/>
    </dgm:pt>
    <dgm:pt modelId="{53EA45F3-B82D-4369-8940-F365A014764F}" type="pres">
      <dgm:prSet presAssocID="{480B0973-7F01-4405-9257-059103AB4590}" presName="parTx" presStyleLbl="alignNode1" presStyleIdx="0" presStyleCnt="2">
        <dgm:presLayoutVars>
          <dgm:chMax val="0"/>
          <dgm:chPref val="0"/>
          <dgm:bulletEnabled val="1"/>
        </dgm:presLayoutVars>
      </dgm:prSet>
      <dgm:spPr/>
    </dgm:pt>
    <dgm:pt modelId="{6AA4F1B2-3C4A-4238-948B-33F5BF49BAE4}" type="pres">
      <dgm:prSet presAssocID="{480B0973-7F01-4405-9257-059103AB4590}" presName="desTx" presStyleLbl="alignAccFollowNode1" presStyleIdx="0" presStyleCnt="2">
        <dgm:presLayoutVars>
          <dgm:bulletEnabled val="1"/>
        </dgm:presLayoutVars>
      </dgm:prSet>
      <dgm:spPr/>
    </dgm:pt>
    <dgm:pt modelId="{CD7516AC-ECBA-4F6D-AB3F-60D69B10504F}" type="pres">
      <dgm:prSet presAssocID="{AF5DD757-5E27-46F3-9484-65E09C99023B}" presName="space" presStyleCnt="0"/>
      <dgm:spPr/>
    </dgm:pt>
    <dgm:pt modelId="{C6E08079-EA21-48E0-8A59-7E2D1016761C}" type="pres">
      <dgm:prSet presAssocID="{EF95B804-1B58-41F5-811C-F32D9E5E6081}" presName="composite" presStyleCnt="0"/>
      <dgm:spPr/>
    </dgm:pt>
    <dgm:pt modelId="{00711556-1FD9-4735-ADBF-3961540FE69E}" type="pres">
      <dgm:prSet presAssocID="{EF95B804-1B58-41F5-811C-F32D9E5E6081}" presName="parTx" presStyleLbl="alignNode1" presStyleIdx="1" presStyleCnt="2">
        <dgm:presLayoutVars>
          <dgm:chMax val="0"/>
          <dgm:chPref val="0"/>
          <dgm:bulletEnabled val="1"/>
        </dgm:presLayoutVars>
      </dgm:prSet>
      <dgm:spPr/>
    </dgm:pt>
    <dgm:pt modelId="{41659719-BC71-4BFF-9EC9-C6BA6ECBC6CA}" type="pres">
      <dgm:prSet presAssocID="{EF95B804-1B58-41F5-811C-F32D9E5E6081}" presName="desTx" presStyleLbl="alignAccFollowNode1" presStyleIdx="1" presStyleCnt="2">
        <dgm:presLayoutVars>
          <dgm:bulletEnabled val="1"/>
        </dgm:presLayoutVars>
      </dgm:prSet>
      <dgm:spPr/>
    </dgm:pt>
  </dgm:ptLst>
  <dgm:cxnLst>
    <dgm:cxn modelId="{8B58FF07-C4FC-4FE5-87BF-AFB778904103}" srcId="{480B0973-7F01-4405-9257-059103AB4590}" destId="{15D61E17-37D3-44AF-8AEB-5ED245DC008C}" srcOrd="0" destOrd="0" parTransId="{FC15289F-3C3A-4647-BDBF-8B442086ED06}" sibTransId="{EBB4AF37-1692-4783-934D-5FD840008A93}"/>
    <dgm:cxn modelId="{0E625D19-54AE-4213-8D2A-F19C0FF1EC98}" type="presOf" srcId="{480B0973-7F01-4405-9257-059103AB4590}" destId="{53EA45F3-B82D-4369-8940-F365A014764F}" srcOrd="0" destOrd="0" presId="urn:microsoft.com/office/officeart/2005/8/layout/hList1"/>
    <dgm:cxn modelId="{2444392E-6CE0-4DCB-B12C-FDA3D8D005AC}" type="presOf" srcId="{81F337B8-A12B-450C-8642-3AD96E2347C7}" destId="{4193C678-12D3-4C04-ABBF-8313318C99B8}" srcOrd="0" destOrd="0" presId="urn:microsoft.com/office/officeart/2005/8/layout/hList1"/>
    <dgm:cxn modelId="{26B1CB61-CB9C-4327-900F-1DFF20056392}" type="presOf" srcId="{12B09608-6197-401E-850D-A0C9EB83B708}" destId="{6AA4F1B2-3C4A-4238-948B-33F5BF49BAE4}" srcOrd="0" destOrd="1" presId="urn:microsoft.com/office/officeart/2005/8/layout/hList1"/>
    <dgm:cxn modelId="{8AC86462-DA81-4C25-B847-35122C0BDE96}" srcId="{EF95B804-1B58-41F5-811C-F32D9E5E6081}" destId="{60ADF6D5-464A-4B99-9C8E-E513CD23DD79}" srcOrd="1" destOrd="0" parTransId="{AE2E4468-C061-4423-91B6-7B19510575FE}" sibTransId="{FE79AE84-4A40-4A22-81E9-4FBE51217649}"/>
    <dgm:cxn modelId="{328C2349-D350-42DB-94C6-7FED9D192D99}" srcId="{EF95B804-1B58-41F5-811C-F32D9E5E6081}" destId="{2FECE74C-74A1-411F-B4D2-02E456AAD275}" srcOrd="0" destOrd="0" parTransId="{136A3259-4624-46A4-A7DB-F0AD57ADD871}" sibTransId="{9571EB82-5982-400C-8F61-403389A50D8E}"/>
    <dgm:cxn modelId="{28E4646B-2D47-4227-AA31-0A0FA6C5E504}" type="presOf" srcId="{2FECE74C-74A1-411F-B4D2-02E456AAD275}" destId="{41659719-BC71-4BFF-9EC9-C6BA6ECBC6CA}" srcOrd="0" destOrd="0" presId="urn:microsoft.com/office/officeart/2005/8/layout/hList1"/>
    <dgm:cxn modelId="{390CE355-3B9A-49D9-A335-F1123C29A986}" srcId="{EF95B804-1B58-41F5-811C-F32D9E5E6081}" destId="{A7E9A6F8-CB2E-4CA6-A31D-82D61A401378}" srcOrd="2" destOrd="0" parTransId="{455DC5D8-A287-4B61-9E6B-991D199853A6}" sibTransId="{205ADE8D-B944-49D2-B35B-5FF0BCEEC303}"/>
    <dgm:cxn modelId="{CAF4A083-610E-4A13-9801-A71440E927A3}" type="presOf" srcId="{60ADF6D5-464A-4B99-9C8E-E513CD23DD79}" destId="{41659719-BC71-4BFF-9EC9-C6BA6ECBC6CA}" srcOrd="0" destOrd="1" presId="urn:microsoft.com/office/officeart/2005/8/layout/hList1"/>
    <dgm:cxn modelId="{4DDAF6A2-BE26-4D09-BE11-A319431B9458}" type="presOf" srcId="{A7E9A6F8-CB2E-4CA6-A31D-82D61A401378}" destId="{41659719-BC71-4BFF-9EC9-C6BA6ECBC6CA}" srcOrd="0" destOrd="2" presId="urn:microsoft.com/office/officeart/2005/8/layout/hList1"/>
    <dgm:cxn modelId="{9436E0A7-ED37-4ABB-A591-681E9D80135F}" srcId="{81F337B8-A12B-450C-8642-3AD96E2347C7}" destId="{480B0973-7F01-4405-9257-059103AB4590}" srcOrd="0" destOrd="0" parTransId="{716FE243-2D83-4C65-8931-B172F9BD4BA1}" sibTransId="{AF5DD757-5E27-46F3-9484-65E09C99023B}"/>
    <dgm:cxn modelId="{A1A076C9-C264-4D43-B376-8A55111336C4}" srcId="{480B0973-7F01-4405-9257-059103AB4590}" destId="{12B09608-6197-401E-850D-A0C9EB83B708}" srcOrd="1" destOrd="0" parTransId="{1A7710C6-6E73-403F-8868-378444EFB788}" sibTransId="{B5B9237F-1362-4235-BEB4-00AD4C193280}"/>
    <dgm:cxn modelId="{1E9B53EF-9BDF-41F0-BD4D-CA60592A52B3}" type="presOf" srcId="{EF95B804-1B58-41F5-811C-F32D9E5E6081}" destId="{00711556-1FD9-4735-ADBF-3961540FE69E}" srcOrd="0" destOrd="0" presId="urn:microsoft.com/office/officeart/2005/8/layout/hList1"/>
    <dgm:cxn modelId="{62D835FE-CC96-468D-991E-DEF6474BA421}" srcId="{81F337B8-A12B-450C-8642-3AD96E2347C7}" destId="{EF95B804-1B58-41F5-811C-F32D9E5E6081}" srcOrd="1" destOrd="0" parTransId="{B5DF1375-2F6C-4E04-9EB1-D8CA1DF5F885}" sibTransId="{88C1B687-78BF-49CA-8E23-13925F03A785}"/>
    <dgm:cxn modelId="{8B1948FF-B537-4BB4-A51B-EF73B9C2A2AE}" type="presOf" srcId="{15D61E17-37D3-44AF-8AEB-5ED245DC008C}" destId="{6AA4F1B2-3C4A-4238-948B-33F5BF49BAE4}" srcOrd="0" destOrd="0" presId="urn:microsoft.com/office/officeart/2005/8/layout/hList1"/>
    <dgm:cxn modelId="{5FFE211C-E12A-45E7-9C75-349E3453168F}" type="presParOf" srcId="{4193C678-12D3-4C04-ABBF-8313318C99B8}" destId="{030577CE-244C-4E74-8ECF-273F7CAB6E93}" srcOrd="0" destOrd="0" presId="urn:microsoft.com/office/officeart/2005/8/layout/hList1"/>
    <dgm:cxn modelId="{13B04EF1-8E2B-4C0A-A76B-5B5583E07AE1}" type="presParOf" srcId="{030577CE-244C-4E74-8ECF-273F7CAB6E93}" destId="{53EA45F3-B82D-4369-8940-F365A014764F}" srcOrd="0" destOrd="0" presId="urn:microsoft.com/office/officeart/2005/8/layout/hList1"/>
    <dgm:cxn modelId="{FEDDB42B-7BE6-4B7C-944F-DBAD11F4FE04}" type="presParOf" srcId="{030577CE-244C-4E74-8ECF-273F7CAB6E93}" destId="{6AA4F1B2-3C4A-4238-948B-33F5BF49BAE4}" srcOrd="1" destOrd="0" presId="urn:microsoft.com/office/officeart/2005/8/layout/hList1"/>
    <dgm:cxn modelId="{2412FBED-43F7-4853-9FBE-D81DA0D57635}" type="presParOf" srcId="{4193C678-12D3-4C04-ABBF-8313318C99B8}" destId="{CD7516AC-ECBA-4F6D-AB3F-60D69B10504F}" srcOrd="1" destOrd="0" presId="urn:microsoft.com/office/officeart/2005/8/layout/hList1"/>
    <dgm:cxn modelId="{F59F022E-1030-49C3-8899-E6E6F2F8A32A}" type="presParOf" srcId="{4193C678-12D3-4C04-ABBF-8313318C99B8}" destId="{C6E08079-EA21-48E0-8A59-7E2D1016761C}" srcOrd="2" destOrd="0" presId="urn:microsoft.com/office/officeart/2005/8/layout/hList1"/>
    <dgm:cxn modelId="{A591A681-4409-46D9-92A2-8AEFE79097B6}" type="presParOf" srcId="{C6E08079-EA21-48E0-8A59-7E2D1016761C}" destId="{00711556-1FD9-4735-ADBF-3961540FE69E}" srcOrd="0" destOrd="0" presId="urn:microsoft.com/office/officeart/2005/8/layout/hList1"/>
    <dgm:cxn modelId="{799E0FC5-038A-4485-BC92-9BAC2284CD51}" type="presParOf" srcId="{C6E08079-EA21-48E0-8A59-7E2D1016761C}" destId="{41659719-BC71-4BFF-9EC9-C6BA6ECBC6C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9B084-214A-4B3A-A659-0ADB05342F6C}">
      <dsp:nvSpPr>
        <dsp:cNvPr id="0" name=""/>
        <dsp:cNvSpPr/>
      </dsp:nvSpPr>
      <dsp:spPr>
        <a:xfrm>
          <a:off x="1283" y="558279"/>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What is Methylene Chloride</a:t>
          </a:r>
        </a:p>
      </dsp:txBody>
      <dsp:txXfrm>
        <a:off x="1283" y="558279"/>
        <a:ext cx="1617389" cy="970433"/>
      </dsp:txXfrm>
    </dsp:sp>
    <dsp:sp modelId="{4AFF38AA-ADE0-4E89-8F96-266F074AA90D}">
      <dsp:nvSpPr>
        <dsp:cNvPr id="0" name=""/>
        <dsp:cNvSpPr/>
      </dsp:nvSpPr>
      <dsp:spPr>
        <a:xfrm>
          <a:off x="1780412" y="558279"/>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Methylene Chloride in the Laboratory</a:t>
          </a:r>
        </a:p>
      </dsp:txBody>
      <dsp:txXfrm>
        <a:off x="1780412" y="558279"/>
        <a:ext cx="1617389" cy="970433"/>
      </dsp:txXfrm>
    </dsp:sp>
    <dsp:sp modelId="{92540D0D-7D28-4704-9807-4F9E5F06E404}">
      <dsp:nvSpPr>
        <dsp:cNvPr id="0" name=""/>
        <dsp:cNvSpPr/>
      </dsp:nvSpPr>
      <dsp:spPr>
        <a:xfrm>
          <a:off x="3559540" y="558279"/>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Risks Associated with Methylene Chloride</a:t>
          </a:r>
        </a:p>
      </dsp:txBody>
      <dsp:txXfrm>
        <a:off x="3559540" y="558279"/>
        <a:ext cx="1617389" cy="970433"/>
      </dsp:txXfrm>
    </dsp:sp>
    <dsp:sp modelId="{36A484C3-E64C-49DD-808C-D53F6E233A93}">
      <dsp:nvSpPr>
        <dsp:cNvPr id="0" name=""/>
        <dsp:cNvSpPr/>
      </dsp:nvSpPr>
      <dsp:spPr>
        <a:xfrm>
          <a:off x="5338669" y="558279"/>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EPA TSCA Standard Requirements</a:t>
          </a:r>
        </a:p>
      </dsp:txBody>
      <dsp:txXfrm>
        <a:off x="5338669" y="558279"/>
        <a:ext cx="1617389" cy="970433"/>
      </dsp:txXfrm>
    </dsp:sp>
    <dsp:sp modelId="{77ADCAB0-4008-48BA-A737-230CF3962C06}">
      <dsp:nvSpPr>
        <dsp:cNvPr id="0" name=""/>
        <dsp:cNvSpPr/>
      </dsp:nvSpPr>
      <dsp:spPr>
        <a:xfrm>
          <a:off x="7117798" y="558279"/>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Uses That the EPA Rule Doesn’t Apply To</a:t>
          </a:r>
        </a:p>
      </dsp:txBody>
      <dsp:txXfrm>
        <a:off x="7117798" y="558279"/>
        <a:ext cx="1617389" cy="970433"/>
      </dsp:txXfrm>
    </dsp:sp>
    <dsp:sp modelId="{991EBAB6-053B-4AD3-AA63-504437ADC65D}">
      <dsp:nvSpPr>
        <dsp:cNvPr id="0" name=""/>
        <dsp:cNvSpPr/>
      </dsp:nvSpPr>
      <dsp:spPr>
        <a:xfrm>
          <a:off x="8896926" y="558279"/>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Key Regulatory Dates</a:t>
          </a:r>
        </a:p>
      </dsp:txBody>
      <dsp:txXfrm>
        <a:off x="8896926" y="558279"/>
        <a:ext cx="1617389" cy="970433"/>
      </dsp:txXfrm>
    </dsp:sp>
    <dsp:sp modelId="{EAEAE0AC-CB1A-4A78-B103-F02E910AA84C}">
      <dsp:nvSpPr>
        <dsp:cNvPr id="0" name=""/>
        <dsp:cNvSpPr/>
      </dsp:nvSpPr>
      <dsp:spPr>
        <a:xfrm>
          <a:off x="1283" y="1690452"/>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EHS Approval</a:t>
          </a:r>
        </a:p>
      </dsp:txBody>
      <dsp:txXfrm>
        <a:off x="1283" y="1690452"/>
        <a:ext cx="1617389" cy="970433"/>
      </dsp:txXfrm>
    </dsp:sp>
    <dsp:sp modelId="{EFB00150-EDC3-4FCD-BD94-357CA65133A3}">
      <dsp:nvSpPr>
        <dsp:cNvPr id="0" name=""/>
        <dsp:cNvSpPr/>
      </dsp:nvSpPr>
      <dsp:spPr>
        <a:xfrm>
          <a:off x="1780412" y="1690452"/>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Workplace Chemical Protection Program</a:t>
          </a:r>
        </a:p>
      </dsp:txBody>
      <dsp:txXfrm>
        <a:off x="1780412" y="1690452"/>
        <a:ext cx="1617389" cy="970433"/>
      </dsp:txXfrm>
    </dsp:sp>
    <dsp:sp modelId="{E91BAE73-D6C5-4657-A05F-08827D23ED51}">
      <dsp:nvSpPr>
        <dsp:cNvPr id="0" name=""/>
        <dsp:cNvSpPr/>
      </dsp:nvSpPr>
      <dsp:spPr>
        <a:xfrm>
          <a:off x="3559540" y="1690452"/>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Implementing Exposure Controls</a:t>
          </a:r>
        </a:p>
      </dsp:txBody>
      <dsp:txXfrm>
        <a:off x="3559540" y="1690452"/>
        <a:ext cx="1617389" cy="970433"/>
      </dsp:txXfrm>
    </dsp:sp>
    <dsp:sp modelId="{71094DD9-AEAC-4A3D-B571-8AA460ECB95F}">
      <dsp:nvSpPr>
        <dsp:cNvPr id="0" name=""/>
        <dsp:cNvSpPr/>
      </dsp:nvSpPr>
      <dsp:spPr>
        <a:xfrm>
          <a:off x="5338669" y="1690452"/>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Elimination and Substitution</a:t>
          </a:r>
        </a:p>
      </dsp:txBody>
      <dsp:txXfrm>
        <a:off x="5338669" y="1690452"/>
        <a:ext cx="1617389" cy="970433"/>
      </dsp:txXfrm>
    </dsp:sp>
    <dsp:sp modelId="{58C8C37B-A6CD-4589-8758-8D2A0F07CB24}">
      <dsp:nvSpPr>
        <dsp:cNvPr id="0" name=""/>
        <dsp:cNvSpPr/>
      </dsp:nvSpPr>
      <dsp:spPr>
        <a:xfrm>
          <a:off x="7117798" y="1690452"/>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Engineering Controls</a:t>
          </a:r>
        </a:p>
      </dsp:txBody>
      <dsp:txXfrm>
        <a:off x="7117798" y="1690452"/>
        <a:ext cx="1617389" cy="970433"/>
      </dsp:txXfrm>
    </dsp:sp>
    <dsp:sp modelId="{E85B3518-C6F6-45D4-B7BF-245F93C50486}">
      <dsp:nvSpPr>
        <dsp:cNvPr id="0" name=""/>
        <dsp:cNvSpPr/>
      </dsp:nvSpPr>
      <dsp:spPr>
        <a:xfrm>
          <a:off x="8896926" y="1690452"/>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Administrative Controls</a:t>
          </a:r>
        </a:p>
      </dsp:txBody>
      <dsp:txXfrm>
        <a:off x="8896926" y="1690452"/>
        <a:ext cx="1617389" cy="970433"/>
      </dsp:txXfrm>
    </dsp:sp>
    <dsp:sp modelId="{37797743-94BA-4914-8C4A-B8A2EF7CD330}">
      <dsp:nvSpPr>
        <dsp:cNvPr id="0" name=""/>
        <dsp:cNvSpPr/>
      </dsp:nvSpPr>
      <dsp:spPr>
        <a:xfrm>
          <a:off x="1283" y="2822624"/>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Personal Protective Equipment</a:t>
          </a:r>
        </a:p>
      </dsp:txBody>
      <dsp:txXfrm>
        <a:off x="1283" y="2822624"/>
        <a:ext cx="1617389" cy="970433"/>
      </dsp:txXfrm>
    </dsp:sp>
    <dsp:sp modelId="{CB641A4E-7851-422B-A632-671EE41041CB}">
      <dsp:nvSpPr>
        <dsp:cNvPr id="0" name=""/>
        <dsp:cNvSpPr/>
      </dsp:nvSpPr>
      <dsp:spPr>
        <a:xfrm>
          <a:off x="1780412" y="2822624"/>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Glove Use</a:t>
          </a:r>
        </a:p>
      </dsp:txBody>
      <dsp:txXfrm>
        <a:off x="1780412" y="2822624"/>
        <a:ext cx="1617389" cy="970433"/>
      </dsp:txXfrm>
    </dsp:sp>
    <dsp:sp modelId="{7D9877A7-7A4D-458B-B7E5-6059D676C68D}">
      <dsp:nvSpPr>
        <dsp:cNvPr id="0" name=""/>
        <dsp:cNvSpPr/>
      </dsp:nvSpPr>
      <dsp:spPr>
        <a:xfrm>
          <a:off x="3559540" y="2822624"/>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Glove Removal</a:t>
          </a:r>
        </a:p>
      </dsp:txBody>
      <dsp:txXfrm>
        <a:off x="3559540" y="2822624"/>
        <a:ext cx="1617389" cy="970433"/>
      </dsp:txXfrm>
    </dsp:sp>
    <dsp:sp modelId="{C4AF682F-F954-4139-AFAB-08DFF6C49BF1}">
      <dsp:nvSpPr>
        <dsp:cNvPr id="0" name=""/>
        <dsp:cNvSpPr/>
      </dsp:nvSpPr>
      <dsp:spPr>
        <a:xfrm>
          <a:off x="5338669" y="2822624"/>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Avoid Cross Contamination</a:t>
          </a:r>
        </a:p>
      </dsp:txBody>
      <dsp:txXfrm>
        <a:off x="5338669" y="2822624"/>
        <a:ext cx="1617389" cy="970433"/>
      </dsp:txXfrm>
    </dsp:sp>
    <dsp:sp modelId="{8DE6E26C-6AFD-480A-B5A8-B8ABC8E32DB8}">
      <dsp:nvSpPr>
        <dsp:cNvPr id="0" name=""/>
        <dsp:cNvSpPr/>
      </dsp:nvSpPr>
      <dsp:spPr>
        <a:xfrm>
          <a:off x="7117798" y="2822624"/>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Emergency Procedures</a:t>
          </a:r>
        </a:p>
      </dsp:txBody>
      <dsp:txXfrm>
        <a:off x="7117798" y="2822624"/>
        <a:ext cx="1617389" cy="970433"/>
      </dsp:txXfrm>
    </dsp:sp>
    <dsp:sp modelId="{D6A9CA86-0EB8-44B2-9885-30DBBE3C43FA}">
      <dsp:nvSpPr>
        <dsp:cNvPr id="0" name=""/>
        <dsp:cNvSpPr/>
      </dsp:nvSpPr>
      <dsp:spPr>
        <a:xfrm>
          <a:off x="8896926" y="2822624"/>
          <a:ext cx="1617389" cy="970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Personal Exposure and Spill Response</a:t>
          </a:r>
        </a:p>
      </dsp:txBody>
      <dsp:txXfrm>
        <a:off x="8896926" y="2822624"/>
        <a:ext cx="1617389" cy="970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2BB17-BAFC-47DC-A337-98C08F88DB39}">
      <dsp:nvSpPr>
        <dsp:cNvPr id="0" name=""/>
        <dsp:cNvSpPr/>
      </dsp:nvSpPr>
      <dsp:spPr>
        <a:xfrm>
          <a:off x="355312" y="2336668"/>
          <a:ext cx="280142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5 May 2025</a:t>
          </a:r>
        </a:p>
      </dsp:txBody>
      <dsp:txXfrm>
        <a:off x="355312" y="2336668"/>
        <a:ext cx="2801421" cy="491701"/>
      </dsp:txXfrm>
    </dsp:sp>
    <dsp:sp modelId="{080DB4C0-980B-4F89-9A5C-FFDD16CE7FF6}">
      <dsp:nvSpPr>
        <dsp:cNvPr id="0" name=""/>
        <dsp:cNvSpPr/>
      </dsp:nvSpPr>
      <dsp:spPr>
        <a:xfrm>
          <a:off x="0" y="2088642"/>
          <a:ext cx="10515600" cy="174053"/>
        </a:xfrm>
        <a:prstGeom prst="rect">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0CC83B0-B539-4C98-BA24-CE9389F28225}">
      <dsp:nvSpPr>
        <dsp:cNvPr id="0" name=""/>
        <dsp:cNvSpPr/>
      </dsp:nvSpPr>
      <dsp:spPr>
        <a:xfrm>
          <a:off x="215241" y="21076"/>
          <a:ext cx="3081563" cy="1327837"/>
        </a:xfrm>
        <a:prstGeom prst="rect">
          <a:avLst/>
        </a:prstGeom>
        <a:solidFill>
          <a:schemeClr val="accent5">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Initial exposure monitoring to determine each potentially exposed person’s exposure for continuing uses must be completed.</a:t>
          </a:r>
        </a:p>
        <a:p>
          <a:pPr marL="0" lvl="0" indent="0" algn="l" defTabSz="533400">
            <a:lnSpc>
              <a:spcPct val="90000"/>
            </a:lnSpc>
            <a:spcBef>
              <a:spcPct val="0"/>
            </a:spcBef>
            <a:spcAft>
              <a:spcPct val="35000"/>
            </a:spcAft>
            <a:buNone/>
          </a:pPr>
          <a:r>
            <a:rPr lang="en-US" sz="1200" kern="1200"/>
            <a:t>Distributing methylene chloride products for consumer use is prohibited.</a:t>
          </a:r>
        </a:p>
      </dsp:txBody>
      <dsp:txXfrm>
        <a:off x="215241" y="21076"/>
        <a:ext cx="3081563" cy="1327837"/>
      </dsp:txXfrm>
    </dsp:sp>
    <dsp:sp modelId="{5F389E9D-8F4F-4BC4-8C7C-B39BC605120D}">
      <dsp:nvSpPr>
        <dsp:cNvPr id="0" name=""/>
        <dsp:cNvSpPr/>
      </dsp:nvSpPr>
      <dsp:spPr>
        <a:xfrm>
          <a:off x="1756023" y="1348914"/>
          <a:ext cx="0" cy="739727"/>
        </a:xfrm>
        <a:prstGeom prst="line">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hade val="50000"/>
              <a:hueOff val="0"/>
              <a:satOff val="0"/>
              <a:lumOff val="0"/>
              <a:alphaOff val="0"/>
            </a:schemeClr>
          </a:solidFill>
          <a:prstDash val="dash"/>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1B1D241-C838-47AF-8642-FB7E140AAE23}">
      <dsp:nvSpPr>
        <dsp:cNvPr id="0" name=""/>
        <dsp:cNvSpPr/>
      </dsp:nvSpPr>
      <dsp:spPr>
        <a:xfrm>
          <a:off x="2106200" y="1522968"/>
          <a:ext cx="280142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1 Aug. 2025</a:t>
          </a:r>
        </a:p>
      </dsp:txBody>
      <dsp:txXfrm>
        <a:off x="2106200" y="1522968"/>
        <a:ext cx="2801421" cy="491701"/>
      </dsp:txXfrm>
    </dsp:sp>
    <dsp:sp modelId="{D766BE27-63F4-4700-A889-D1B9D875D7E7}">
      <dsp:nvSpPr>
        <dsp:cNvPr id="0" name=""/>
        <dsp:cNvSpPr/>
      </dsp:nvSpPr>
      <dsp:spPr>
        <a:xfrm>
          <a:off x="1966129" y="3002423"/>
          <a:ext cx="3081563" cy="872579"/>
        </a:xfrm>
        <a:prstGeom prst="rect">
          <a:avLst/>
        </a:prstGeom>
        <a:solidFill>
          <a:schemeClr val="accent5">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(or 3 months after testing)</a:t>
          </a:r>
        </a:p>
        <a:p>
          <a:pPr marL="57150" lvl="1" indent="-57150" algn="l" defTabSz="400050">
            <a:lnSpc>
              <a:spcPct val="90000"/>
            </a:lnSpc>
            <a:spcBef>
              <a:spcPct val="0"/>
            </a:spcBef>
            <a:spcAft>
              <a:spcPct val="15000"/>
            </a:spcAft>
            <a:buChar char="•"/>
          </a:pPr>
          <a:r>
            <a:rPr lang="en-US" sz="900" kern="1200"/>
            <a:t>Provide respiratory protection as outlined.</a:t>
          </a:r>
        </a:p>
        <a:p>
          <a:pPr marL="57150" lvl="1" indent="-57150" algn="l" defTabSz="400050">
            <a:lnSpc>
              <a:spcPct val="90000"/>
            </a:lnSpc>
            <a:spcBef>
              <a:spcPct val="0"/>
            </a:spcBef>
            <a:spcAft>
              <a:spcPct val="15000"/>
            </a:spcAft>
            <a:buChar char="•"/>
          </a:pPr>
          <a:r>
            <a:rPr lang="en-US" sz="900" kern="1200"/>
            <a:t>Require chemically-resistant gloves where dermal contact is possible.</a:t>
          </a:r>
        </a:p>
      </dsp:txBody>
      <dsp:txXfrm>
        <a:off x="1966129" y="3002423"/>
        <a:ext cx="3081563" cy="872579"/>
      </dsp:txXfrm>
    </dsp:sp>
    <dsp:sp modelId="{14F2DA0D-0D0B-437B-BDBB-01DC88AE2E87}">
      <dsp:nvSpPr>
        <dsp:cNvPr id="0" name=""/>
        <dsp:cNvSpPr/>
      </dsp:nvSpPr>
      <dsp:spPr>
        <a:xfrm>
          <a:off x="3506911" y="2262695"/>
          <a:ext cx="0" cy="739727"/>
        </a:xfrm>
        <a:prstGeom prst="line">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hade val="50000"/>
              <a:hueOff val="0"/>
              <a:satOff val="0"/>
              <a:lumOff val="19321"/>
              <a:alphaOff val="0"/>
            </a:schemeClr>
          </a:solidFill>
          <a:prstDash val="dash"/>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A6FA40D-FEF9-4527-A29C-1A44832C144F}">
      <dsp:nvSpPr>
        <dsp:cNvPr id="0" name=""/>
        <dsp:cNvSpPr/>
      </dsp:nvSpPr>
      <dsp:spPr>
        <a:xfrm>
          <a:off x="1701631"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A0B07F8-D8B4-4AA4-9AA5-FB7410212859}">
      <dsp:nvSpPr>
        <dsp:cNvPr id="0" name=""/>
        <dsp:cNvSpPr/>
      </dsp:nvSpPr>
      <dsp:spPr>
        <a:xfrm>
          <a:off x="3452519"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C6C4737-292C-4B00-BA91-75FA48846EC2}">
      <dsp:nvSpPr>
        <dsp:cNvPr id="0" name=""/>
        <dsp:cNvSpPr/>
      </dsp:nvSpPr>
      <dsp:spPr>
        <a:xfrm>
          <a:off x="3857089" y="2336668"/>
          <a:ext cx="280142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30 Oct. 2025</a:t>
          </a:r>
        </a:p>
      </dsp:txBody>
      <dsp:txXfrm>
        <a:off x="3857089" y="2336668"/>
        <a:ext cx="2801421" cy="491701"/>
      </dsp:txXfrm>
    </dsp:sp>
    <dsp:sp modelId="{66EC7441-60BE-41ED-BB70-2EA42DF5652F}">
      <dsp:nvSpPr>
        <dsp:cNvPr id="0" name=""/>
        <dsp:cNvSpPr/>
      </dsp:nvSpPr>
      <dsp:spPr>
        <a:xfrm>
          <a:off x="3717018" y="741903"/>
          <a:ext cx="3081563" cy="607011"/>
        </a:xfrm>
        <a:prstGeom prst="rect">
          <a:avLst/>
        </a:prstGeom>
        <a:solidFill>
          <a:schemeClr val="accent5">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Develop and implement an Exposure Control Plan.</a:t>
          </a:r>
        </a:p>
      </dsp:txBody>
      <dsp:txXfrm>
        <a:off x="3717018" y="741903"/>
        <a:ext cx="3081563" cy="607011"/>
      </dsp:txXfrm>
    </dsp:sp>
    <dsp:sp modelId="{27DA0B8C-557D-407F-99E6-5D32E692041B}">
      <dsp:nvSpPr>
        <dsp:cNvPr id="0" name=""/>
        <dsp:cNvSpPr/>
      </dsp:nvSpPr>
      <dsp:spPr>
        <a:xfrm>
          <a:off x="5257800" y="1348914"/>
          <a:ext cx="0" cy="739727"/>
        </a:xfrm>
        <a:prstGeom prst="line">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hade val="50000"/>
              <a:hueOff val="0"/>
              <a:satOff val="0"/>
              <a:lumOff val="38642"/>
              <a:alphaOff val="0"/>
            </a:schemeClr>
          </a:solidFill>
          <a:prstDash val="dash"/>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6C2D093-8C3C-4C8C-A8B7-CD09DE6CAF02}">
      <dsp:nvSpPr>
        <dsp:cNvPr id="0" name=""/>
        <dsp:cNvSpPr/>
      </dsp:nvSpPr>
      <dsp:spPr>
        <a:xfrm>
          <a:off x="5607977" y="1522968"/>
          <a:ext cx="280142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28 Apr. 2026</a:t>
          </a:r>
        </a:p>
      </dsp:txBody>
      <dsp:txXfrm>
        <a:off x="5607977" y="1522968"/>
        <a:ext cx="2801421" cy="491701"/>
      </dsp:txXfrm>
    </dsp:sp>
    <dsp:sp modelId="{7E8FA9EC-B4A7-498E-BF6A-CA6378C6CE66}">
      <dsp:nvSpPr>
        <dsp:cNvPr id="0" name=""/>
        <dsp:cNvSpPr/>
      </dsp:nvSpPr>
      <dsp:spPr>
        <a:xfrm>
          <a:off x="5467906" y="3002423"/>
          <a:ext cx="3081563" cy="607011"/>
        </a:xfrm>
        <a:prstGeom prst="rect">
          <a:avLst/>
        </a:prstGeom>
        <a:solidFill>
          <a:schemeClr val="accent5">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Most commercial uses are prohibited after this date.</a:t>
          </a:r>
        </a:p>
      </dsp:txBody>
      <dsp:txXfrm>
        <a:off x="5467906" y="3002423"/>
        <a:ext cx="3081563" cy="607011"/>
      </dsp:txXfrm>
    </dsp:sp>
    <dsp:sp modelId="{39ED764C-526C-4518-91C8-79483ED9991A}">
      <dsp:nvSpPr>
        <dsp:cNvPr id="0" name=""/>
        <dsp:cNvSpPr/>
      </dsp:nvSpPr>
      <dsp:spPr>
        <a:xfrm>
          <a:off x="7008688" y="2262695"/>
          <a:ext cx="0" cy="739727"/>
        </a:xfrm>
        <a:prstGeom prst="line">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hade val="50000"/>
              <a:hueOff val="0"/>
              <a:satOff val="0"/>
              <a:lumOff val="38642"/>
              <a:alphaOff val="0"/>
            </a:schemeClr>
          </a:solidFill>
          <a:prstDash val="dash"/>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4391E1-D7C4-4B75-BFC5-D8ADE8F2B455}">
      <dsp:nvSpPr>
        <dsp:cNvPr id="0" name=""/>
        <dsp:cNvSpPr/>
      </dsp:nvSpPr>
      <dsp:spPr>
        <a:xfrm>
          <a:off x="52034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0ABF333-3D3B-4239-B5A1-12A2DEA6D67D}">
      <dsp:nvSpPr>
        <dsp:cNvPr id="0" name=""/>
        <dsp:cNvSpPr/>
      </dsp:nvSpPr>
      <dsp:spPr>
        <a:xfrm>
          <a:off x="6954296"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0F0B1B7-ADC4-4FCB-93C9-0EADB5A0DDE6}">
      <dsp:nvSpPr>
        <dsp:cNvPr id="0" name=""/>
        <dsp:cNvSpPr/>
      </dsp:nvSpPr>
      <dsp:spPr>
        <a:xfrm>
          <a:off x="7358866" y="2336668"/>
          <a:ext cx="280142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8 May 2029</a:t>
          </a:r>
        </a:p>
      </dsp:txBody>
      <dsp:txXfrm>
        <a:off x="7358866" y="2336668"/>
        <a:ext cx="2801421" cy="491701"/>
      </dsp:txXfrm>
    </dsp:sp>
    <dsp:sp modelId="{BF262BFE-3A0D-417F-9C42-6CF982F55C4D}">
      <dsp:nvSpPr>
        <dsp:cNvPr id="0" name=""/>
        <dsp:cNvSpPr/>
      </dsp:nvSpPr>
      <dsp:spPr>
        <a:xfrm>
          <a:off x="7218795" y="609119"/>
          <a:ext cx="3081563" cy="739795"/>
        </a:xfrm>
        <a:prstGeom prst="rect">
          <a:avLst/>
        </a:prstGeom>
        <a:solidFill>
          <a:schemeClr val="accent5">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t>DCM may be used for very specific furniture refinishing and aerospace uses until this date, with protections.</a:t>
          </a:r>
        </a:p>
      </dsp:txBody>
      <dsp:txXfrm>
        <a:off x="7218795" y="609119"/>
        <a:ext cx="3081563" cy="739795"/>
      </dsp:txXfrm>
    </dsp:sp>
    <dsp:sp modelId="{0A6260F4-75EA-4278-9B4C-7B6E9EC99F15}">
      <dsp:nvSpPr>
        <dsp:cNvPr id="0" name=""/>
        <dsp:cNvSpPr/>
      </dsp:nvSpPr>
      <dsp:spPr>
        <a:xfrm>
          <a:off x="8759576" y="1348914"/>
          <a:ext cx="0" cy="739727"/>
        </a:xfrm>
        <a:prstGeom prst="line">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hade val="50000"/>
              <a:hueOff val="0"/>
              <a:satOff val="0"/>
              <a:lumOff val="19321"/>
              <a:alphaOff val="0"/>
            </a:schemeClr>
          </a:solidFill>
          <a:prstDash val="dash"/>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CBFEF83-594C-4515-B353-B9267FC07ADA}">
      <dsp:nvSpPr>
        <dsp:cNvPr id="0" name=""/>
        <dsp:cNvSpPr/>
      </dsp:nvSpPr>
      <dsp:spPr>
        <a:xfrm>
          <a:off x="8705185"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815E3-2863-455A-8117-A0CACEFBDEDB}">
      <dsp:nvSpPr>
        <dsp:cNvPr id="0" name=""/>
        <dsp:cNvSpPr/>
      </dsp:nvSpPr>
      <dsp:spPr>
        <a:xfrm>
          <a:off x="7438" y="321783"/>
          <a:ext cx="2544259" cy="763277"/>
        </a:xfrm>
        <a:prstGeom prst="rect">
          <a:avLst/>
        </a:prstGeom>
        <a:solidFill>
          <a:schemeClr val="accent1">
            <a:alpha val="9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Store</a:t>
          </a:r>
        </a:p>
      </dsp:txBody>
      <dsp:txXfrm>
        <a:off x="7438" y="321783"/>
        <a:ext cx="2544259" cy="763277"/>
      </dsp:txXfrm>
    </dsp:sp>
    <dsp:sp modelId="{648385A1-8CD8-4E82-8946-B36726867A12}">
      <dsp:nvSpPr>
        <dsp:cNvPr id="0" name=""/>
        <dsp:cNvSpPr/>
      </dsp:nvSpPr>
      <dsp:spPr>
        <a:xfrm>
          <a:off x="7438" y="1085061"/>
          <a:ext cx="2544259" cy="294449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Store gloves away from moisture or direct sunlight.</a:t>
          </a:r>
        </a:p>
      </dsp:txBody>
      <dsp:txXfrm>
        <a:off x="7438" y="1085061"/>
        <a:ext cx="2544259" cy="2944492"/>
      </dsp:txXfrm>
    </dsp:sp>
    <dsp:sp modelId="{51DCD083-9B51-4115-A2FD-1B39FC7034E8}">
      <dsp:nvSpPr>
        <dsp:cNvPr id="0" name=""/>
        <dsp:cNvSpPr/>
      </dsp:nvSpPr>
      <dsp:spPr>
        <a:xfrm>
          <a:off x="2659592" y="321783"/>
          <a:ext cx="2544259" cy="763277"/>
        </a:xfrm>
        <a:prstGeom prst="rect">
          <a:avLst/>
        </a:prstGeom>
        <a:solidFill>
          <a:schemeClr val="accent1">
            <a:alpha val="90000"/>
            <a:hueOff val="0"/>
            <a:satOff val="0"/>
            <a:lumOff val="0"/>
            <a:alphaOff val="-13333"/>
          </a:schemeClr>
        </a:solidFill>
        <a:ln w="1905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Minimize</a:t>
          </a:r>
        </a:p>
      </dsp:txBody>
      <dsp:txXfrm>
        <a:off x="2659592" y="321783"/>
        <a:ext cx="2544259" cy="763277"/>
      </dsp:txXfrm>
    </dsp:sp>
    <dsp:sp modelId="{8544A061-73CF-419A-9201-31B293D8FEDC}">
      <dsp:nvSpPr>
        <dsp:cNvPr id="0" name=""/>
        <dsp:cNvSpPr/>
      </dsp:nvSpPr>
      <dsp:spPr>
        <a:xfrm>
          <a:off x="2659592" y="1085061"/>
          <a:ext cx="2544259" cy="294449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Minimize contact and splashing as much as possible.</a:t>
          </a:r>
        </a:p>
      </dsp:txBody>
      <dsp:txXfrm>
        <a:off x="2659592" y="1085061"/>
        <a:ext cx="2544259" cy="2944492"/>
      </dsp:txXfrm>
    </dsp:sp>
    <dsp:sp modelId="{BFDE3939-DF06-4245-A719-E9E66B7E69B7}">
      <dsp:nvSpPr>
        <dsp:cNvPr id="0" name=""/>
        <dsp:cNvSpPr/>
      </dsp:nvSpPr>
      <dsp:spPr>
        <a:xfrm>
          <a:off x="5311747" y="321783"/>
          <a:ext cx="2544259" cy="763277"/>
        </a:xfrm>
        <a:prstGeom prst="rect">
          <a:avLst/>
        </a:prstGeom>
        <a:solidFill>
          <a:schemeClr val="accent1">
            <a:alpha val="90000"/>
            <a:hueOff val="0"/>
            <a:satOff val="0"/>
            <a:lumOff val="0"/>
            <a:alphaOff val="-26667"/>
          </a:schemeClr>
        </a:solidFill>
        <a:ln w="1905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Monitor</a:t>
          </a:r>
        </a:p>
      </dsp:txBody>
      <dsp:txXfrm>
        <a:off x="5311747" y="321783"/>
        <a:ext cx="2544259" cy="763277"/>
      </dsp:txXfrm>
    </dsp:sp>
    <dsp:sp modelId="{9D148395-277F-4D18-96E7-771D799FF342}">
      <dsp:nvSpPr>
        <dsp:cNvPr id="0" name=""/>
        <dsp:cNvSpPr/>
      </dsp:nvSpPr>
      <dsp:spPr>
        <a:xfrm>
          <a:off x="5311747" y="1085061"/>
          <a:ext cx="2544259" cy="294449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Monitor the condition of the gloves before and during use. Do not use if there are damaged or show signs of wear, such as holes, tears, or discoloration. </a:t>
          </a:r>
        </a:p>
      </dsp:txBody>
      <dsp:txXfrm>
        <a:off x="5311747" y="1085061"/>
        <a:ext cx="2544259" cy="2944492"/>
      </dsp:txXfrm>
    </dsp:sp>
    <dsp:sp modelId="{E71590E9-5B9A-4858-82FF-3C8B17D944D4}">
      <dsp:nvSpPr>
        <dsp:cNvPr id="0" name=""/>
        <dsp:cNvSpPr/>
      </dsp:nvSpPr>
      <dsp:spPr>
        <a:xfrm>
          <a:off x="7963901" y="321783"/>
          <a:ext cx="2544259" cy="763277"/>
        </a:xfrm>
        <a:prstGeom prst="rect">
          <a:avLst/>
        </a:prstGeom>
        <a:solidFill>
          <a:schemeClr val="accent1">
            <a:alpha val="90000"/>
            <a:hueOff val="0"/>
            <a:satOff val="0"/>
            <a:lumOff val="0"/>
            <a:alphaOff val="-40000"/>
          </a:schemeClr>
        </a:solidFill>
        <a:ln w="1905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Change</a:t>
          </a:r>
        </a:p>
      </dsp:txBody>
      <dsp:txXfrm>
        <a:off x="7963901" y="321783"/>
        <a:ext cx="2544259" cy="763277"/>
      </dsp:txXfrm>
    </dsp:sp>
    <dsp:sp modelId="{7E39D3E0-C091-484B-8AE2-7BE02632EE57}">
      <dsp:nvSpPr>
        <dsp:cNvPr id="0" name=""/>
        <dsp:cNvSpPr/>
      </dsp:nvSpPr>
      <dsp:spPr>
        <a:xfrm>
          <a:off x="7963901" y="1085061"/>
          <a:ext cx="2544259" cy="294449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Change disposable gloves frequently. </a:t>
          </a:r>
        </a:p>
      </dsp:txBody>
      <dsp:txXfrm>
        <a:off x="7963901" y="1085061"/>
        <a:ext cx="2544259" cy="2944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A233D-750F-4048-971B-B462E28AE7AA}">
      <dsp:nvSpPr>
        <dsp:cNvPr id="0" name=""/>
        <dsp:cNvSpPr/>
      </dsp:nvSpPr>
      <dsp:spPr>
        <a:xfrm>
          <a:off x="1960512" y="0"/>
          <a:ext cx="1509048" cy="1240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D7834F-A835-460A-8AAC-204FDE0EEF38}">
      <dsp:nvSpPr>
        <dsp:cNvPr id="0" name=""/>
        <dsp:cNvSpPr/>
      </dsp:nvSpPr>
      <dsp:spPr>
        <a:xfrm>
          <a:off x="568971" y="1270010"/>
          <a:ext cx="4311566" cy="531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dirty="0"/>
            <a:t>Skin Contact</a:t>
          </a:r>
        </a:p>
      </dsp:txBody>
      <dsp:txXfrm>
        <a:off x="568971" y="1270010"/>
        <a:ext cx="4311566" cy="531672"/>
      </dsp:txXfrm>
    </dsp:sp>
    <dsp:sp modelId="{53852867-DC4B-46ED-918B-158E6B3D0FEE}">
      <dsp:nvSpPr>
        <dsp:cNvPr id="0" name=""/>
        <dsp:cNvSpPr/>
      </dsp:nvSpPr>
      <dsp:spPr>
        <a:xfrm>
          <a:off x="545343" y="1665660"/>
          <a:ext cx="4311566" cy="255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Treatment starts immediately following exposure. Do not wait to remove chemicals once they are on the skin.</a:t>
          </a:r>
        </a:p>
        <a:p>
          <a:pPr marL="0" lvl="0" indent="0" algn="l" defTabSz="711200">
            <a:lnSpc>
              <a:spcPct val="100000"/>
            </a:lnSpc>
            <a:spcBef>
              <a:spcPct val="0"/>
            </a:spcBef>
            <a:spcAft>
              <a:spcPct val="35000"/>
            </a:spcAft>
            <a:buNone/>
          </a:pPr>
          <a:r>
            <a:rPr lang="en-US" sz="1600" kern="1200" dirty="0"/>
            <a:t>Remove all potentially contaminated clothing and jewelry and treat as hazardous waste.</a:t>
          </a:r>
        </a:p>
        <a:p>
          <a:pPr marL="0" lvl="0" indent="0" algn="l" defTabSz="711200">
            <a:lnSpc>
              <a:spcPct val="100000"/>
            </a:lnSpc>
            <a:spcBef>
              <a:spcPct val="0"/>
            </a:spcBef>
            <a:spcAft>
              <a:spcPct val="35000"/>
            </a:spcAft>
            <a:buNone/>
          </a:pPr>
          <a:r>
            <a:rPr lang="en-US" sz="1600" kern="1200" dirty="0"/>
            <a:t>Flush affected skin area using sink using sink if on hands or arms or safety shower for 15 minutes.</a:t>
          </a:r>
        </a:p>
        <a:p>
          <a:pPr marL="0" lvl="0" indent="0" algn="l" defTabSz="711200">
            <a:lnSpc>
              <a:spcPct val="100000"/>
            </a:lnSpc>
            <a:spcBef>
              <a:spcPct val="0"/>
            </a:spcBef>
            <a:spcAft>
              <a:spcPct val="35000"/>
            </a:spcAft>
            <a:buNone/>
          </a:pPr>
          <a:r>
            <a:rPr lang="en-US" sz="1600" kern="1200" dirty="0"/>
            <a:t>Take a copy of the SDS and seek medical attention. </a:t>
          </a:r>
        </a:p>
        <a:p>
          <a:pPr marL="0" lvl="0" indent="0" algn="l" defTabSz="711200">
            <a:lnSpc>
              <a:spcPct val="100000"/>
            </a:lnSpc>
            <a:spcBef>
              <a:spcPct val="0"/>
            </a:spcBef>
            <a:spcAft>
              <a:spcPct val="35000"/>
            </a:spcAft>
            <a:buNone/>
          </a:pPr>
          <a:r>
            <a:rPr lang="en-US" sz="1600" kern="1200" dirty="0"/>
            <a:t>Report the incident to your supervisor and EHS.</a:t>
          </a:r>
        </a:p>
      </dsp:txBody>
      <dsp:txXfrm>
        <a:off x="545343" y="1665660"/>
        <a:ext cx="4311566" cy="2555875"/>
      </dsp:txXfrm>
    </dsp:sp>
    <dsp:sp modelId="{DEA2B9A8-67DB-4408-AD19-1B15875F142F}">
      <dsp:nvSpPr>
        <dsp:cNvPr id="0" name=""/>
        <dsp:cNvSpPr/>
      </dsp:nvSpPr>
      <dsp:spPr>
        <a:xfrm>
          <a:off x="7052090" y="4631"/>
          <a:ext cx="1509048" cy="1240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AF2BD-967B-47F1-B546-48E71DB82D64}">
      <dsp:nvSpPr>
        <dsp:cNvPr id="0" name=""/>
        <dsp:cNvSpPr/>
      </dsp:nvSpPr>
      <dsp:spPr>
        <a:xfrm>
          <a:off x="5627171" y="1264886"/>
          <a:ext cx="4311566" cy="531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b="1"/>
          </a:pPr>
          <a:r>
            <a:rPr lang="en-US" sz="3200" kern="1200" dirty="0"/>
            <a:t>Eye Contact</a:t>
          </a:r>
        </a:p>
      </dsp:txBody>
      <dsp:txXfrm>
        <a:off x="5627171" y="1264886"/>
        <a:ext cx="4311566" cy="531672"/>
      </dsp:txXfrm>
    </dsp:sp>
    <dsp:sp modelId="{63158FD4-620B-4872-9570-B240DC0F85BC}">
      <dsp:nvSpPr>
        <dsp:cNvPr id="0" name=""/>
        <dsp:cNvSpPr/>
      </dsp:nvSpPr>
      <dsp:spPr>
        <a:xfrm>
          <a:off x="5635062" y="1667737"/>
          <a:ext cx="4311566" cy="2836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Rinse eyes at an eyewash station for at least 15 minutes. Be sure to hold the lids open.</a:t>
          </a:r>
        </a:p>
        <a:p>
          <a:pPr marL="0" lvl="0" indent="0" algn="l" defTabSz="711200">
            <a:lnSpc>
              <a:spcPct val="100000"/>
            </a:lnSpc>
            <a:spcBef>
              <a:spcPct val="0"/>
            </a:spcBef>
            <a:spcAft>
              <a:spcPct val="35000"/>
            </a:spcAft>
            <a:buNone/>
          </a:pPr>
          <a:r>
            <a:rPr lang="en-US" sz="1600" kern="1200" dirty="0"/>
            <a:t>Seek medical attention. </a:t>
          </a:r>
        </a:p>
        <a:p>
          <a:pPr marL="0" lvl="0" indent="0" algn="l" defTabSz="711200">
            <a:lnSpc>
              <a:spcPct val="100000"/>
            </a:lnSpc>
            <a:spcBef>
              <a:spcPct val="0"/>
            </a:spcBef>
            <a:spcAft>
              <a:spcPct val="35000"/>
            </a:spcAft>
            <a:buNone/>
          </a:pPr>
          <a:r>
            <a:rPr lang="en-US" sz="1600" kern="1200" dirty="0"/>
            <a:t>Report the incident to your supervisor and EHS.</a:t>
          </a:r>
        </a:p>
      </dsp:txBody>
      <dsp:txXfrm>
        <a:off x="5635062" y="1667737"/>
        <a:ext cx="4311566" cy="28361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A45F3-B82D-4369-8940-F365A014764F}">
      <dsp:nvSpPr>
        <dsp:cNvPr id="0" name=""/>
        <dsp:cNvSpPr/>
      </dsp:nvSpPr>
      <dsp:spPr>
        <a:xfrm>
          <a:off x="49" y="25582"/>
          <a:ext cx="4781325" cy="835200"/>
        </a:xfrm>
        <a:prstGeom prst="rect">
          <a:avLst/>
        </a:prstGeom>
        <a:solidFill>
          <a:schemeClr val="accent1">
            <a:alpha val="90000"/>
            <a:hueOff val="0"/>
            <a:satOff val="0"/>
            <a:lumOff val="0"/>
            <a:alphaOff val="0"/>
          </a:schemeClr>
        </a:solidFill>
        <a:ln w="1905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Inhalation</a:t>
          </a:r>
        </a:p>
      </dsp:txBody>
      <dsp:txXfrm>
        <a:off x="49" y="25582"/>
        <a:ext cx="4781325" cy="835200"/>
      </dsp:txXfrm>
    </dsp:sp>
    <dsp:sp modelId="{6AA4F1B2-3C4A-4238-948B-33F5BF49BAE4}">
      <dsp:nvSpPr>
        <dsp:cNvPr id="0" name=""/>
        <dsp:cNvSpPr/>
      </dsp:nvSpPr>
      <dsp:spPr>
        <a:xfrm>
          <a:off x="49" y="860782"/>
          <a:ext cx="4781325" cy="344789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Move to a location with fresh air.</a:t>
          </a:r>
        </a:p>
        <a:p>
          <a:pPr marL="285750" lvl="1" indent="-285750" algn="l" defTabSz="1289050">
            <a:lnSpc>
              <a:spcPct val="90000"/>
            </a:lnSpc>
            <a:spcBef>
              <a:spcPct val="0"/>
            </a:spcBef>
            <a:spcAft>
              <a:spcPct val="15000"/>
            </a:spcAft>
            <a:buChar char="•"/>
          </a:pPr>
          <a:r>
            <a:rPr lang="en-US" sz="2900" kern="1200" dirty="0"/>
            <a:t>Seek medical attention.</a:t>
          </a:r>
        </a:p>
      </dsp:txBody>
      <dsp:txXfrm>
        <a:off x="49" y="860782"/>
        <a:ext cx="4781325" cy="3447891"/>
      </dsp:txXfrm>
    </dsp:sp>
    <dsp:sp modelId="{00711556-1FD9-4735-ADBF-3961540FE69E}">
      <dsp:nvSpPr>
        <dsp:cNvPr id="0" name=""/>
        <dsp:cNvSpPr/>
      </dsp:nvSpPr>
      <dsp:spPr>
        <a:xfrm>
          <a:off x="5450760" y="25582"/>
          <a:ext cx="4781325" cy="835200"/>
        </a:xfrm>
        <a:prstGeom prst="rect">
          <a:avLst/>
        </a:prstGeom>
        <a:solidFill>
          <a:schemeClr val="accent1">
            <a:alpha val="90000"/>
            <a:hueOff val="0"/>
            <a:satOff val="0"/>
            <a:lumOff val="0"/>
            <a:alphaOff val="-40000"/>
          </a:schemeClr>
        </a:solidFill>
        <a:ln w="1905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a:t>Ingestion</a:t>
          </a:r>
        </a:p>
      </dsp:txBody>
      <dsp:txXfrm>
        <a:off x="5450760" y="25582"/>
        <a:ext cx="4781325" cy="835200"/>
      </dsp:txXfrm>
    </dsp:sp>
    <dsp:sp modelId="{41659719-BC71-4BFF-9EC9-C6BA6ECBC6CA}">
      <dsp:nvSpPr>
        <dsp:cNvPr id="0" name=""/>
        <dsp:cNvSpPr/>
      </dsp:nvSpPr>
      <dsp:spPr>
        <a:xfrm>
          <a:off x="5450760" y="860782"/>
          <a:ext cx="4781325" cy="344789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a:t>Do not induce vomiting if DCM is swallowed.</a:t>
          </a:r>
        </a:p>
        <a:p>
          <a:pPr marL="285750" lvl="1" indent="-285750" algn="l" defTabSz="1289050">
            <a:lnSpc>
              <a:spcPct val="90000"/>
            </a:lnSpc>
            <a:spcBef>
              <a:spcPct val="0"/>
            </a:spcBef>
            <a:spcAft>
              <a:spcPct val="15000"/>
            </a:spcAft>
            <a:buChar char="•"/>
          </a:pPr>
          <a:r>
            <a:rPr lang="en-US" sz="2900" kern="1200"/>
            <a:t>Never give anything by mouth to an unconscious person.</a:t>
          </a:r>
        </a:p>
        <a:p>
          <a:pPr marL="285750" lvl="1" indent="-285750" algn="l" defTabSz="1289050">
            <a:lnSpc>
              <a:spcPct val="90000"/>
            </a:lnSpc>
            <a:spcBef>
              <a:spcPct val="0"/>
            </a:spcBef>
            <a:spcAft>
              <a:spcPct val="15000"/>
            </a:spcAft>
            <a:buChar char="•"/>
          </a:pPr>
          <a:r>
            <a:rPr lang="en-US" sz="2900" kern="1200"/>
            <a:t>Call 911 for medical assistance.</a:t>
          </a:r>
        </a:p>
      </dsp:txBody>
      <dsp:txXfrm>
        <a:off x="5450760" y="860782"/>
        <a:ext cx="4781325" cy="34478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ADE9-ACF7-E054-D119-BDEF528BA7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A12E25-601C-FB99-F48A-AF1B4E1E09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ECE9A9-211B-CB64-60E3-D047D9FCD574}"/>
              </a:ext>
            </a:extLst>
          </p:cNvPr>
          <p:cNvSpPr>
            <a:spLocks noGrp="1"/>
          </p:cNvSpPr>
          <p:nvPr>
            <p:ph type="dt" sz="half" idx="10"/>
          </p:nvPr>
        </p:nvSpPr>
        <p:spPr/>
        <p:txBody>
          <a:bodyPr/>
          <a:lstStyle/>
          <a:p>
            <a:fld id="{0F75A765-B909-4055-A5B0-D3D7D5AF0336}" type="datetimeFigureOut">
              <a:rPr lang="en-US" smtClean="0"/>
              <a:t>9/22/2025</a:t>
            </a:fld>
            <a:endParaRPr lang="en-US"/>
          </a:p>
        </p:txBody>
      </p:sp>
      <p:sp>
        <p:nvSpPr>
          <p:cNvPr id="5" name="Footer Placeholder 4">
            <a:extLst>
              <a:ext uri="{FF2B5EF4-FFF2-40B4-BE49-F238E27FC236}">
                <a16:creationId xmlns:a16="http://schemas.microsoft.com/office/drawing/2014/main" id="{087B0445-2D26-5F45-209E-B3AFBF0BE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B1BCE-E18A-BA17-D48E-CE98FCFC2B58}"/>
              </a:ext>
            </a:extLst>
          </p:cNvPr>
          <p:cNvSpPr>
            <a:spLocks noGrp="1"/>
          </p:cNvSpPr>
          <p:nvPr>
            <p:ph type="sldNum" sz="quarter" idx="12"/>
          </p:nvPr>
        </p:nvSpPr>
        <p:spPr/>
        <p:txBody>
          <a:bodyPr/>
          <a:lstStyle/>
          <a:p>
            <a:fld id="{304868B3-9DC6-4305-86F7-A8872016BBB9}" type="slidenum">
              <a:rPr lang="en-US" smtClean="0"/>
              <a:t>‹#›</a:t>
            </a:fld>
            <a:endParaRPr lang="en-US"/>
          </a:p>
        </p:txBody>
      </p:sp>
    </p:spTree>
    <p:extLst>
      <p:ext uri="{BB962C8B-B14F-4D97-AF65-F5344CB8AC3E}">
        <p14:creationId xmlns:p14="http://schemas.microsoft.com/office/powerpoint/2010/main" val="358879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CD5F-CF37-990B-5BB3-306B0D81C0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A36AF3-740C-BE4F-F7EE-E418233F29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702DB-D64D-95E7-0BB8-210AC970ABAF}"/>
              </a:ext>
            </a:extLst>
          </p:cNvPr>
          <p:cNvSpPr>
            <a:spLocks noGrp="1"/>
          </p:cNvSpPr>
          <p:nvPr>
            <p:ph type="dt" sz="half" idx="10"/>
          </p:nvPr>
        </p:nvSpPr>
        <p:spPr/>
        <p:txBody>
          <a:bodyPr/>
          <a:lstStyle/>
          <a:p>
            <a:fld id="{0F75A765-B909-4055-A5B0-D3D7D5AF0336}" type="datetimeFigureOut">
              <a:rPr lang="en-US" smtClean="0"/>
              <a:t>9/22/2025</a:t>
            </a:fld>
            <a:endParaRPr lang="en-US"/>
          </a:p>
        </p:txBody>
      </p:sp>
      <p:sp>
        <p:nvSpPr>
          <p:cNvPr id="5" name="Footer Placeholder 4">
            <a:extLst>
              <a:ext uri="{FF2B5EF4-FFF2-40B4-BE49-F238E27FC236}">
                <a16:creationId xmlns:a16="http://schemas.microsoft.com/office/drawing/2014/main" id="{77B9B1A7-C374-B28F-4309-6479D851D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231B0-C546-B513-2C5E-E389BE48DBE2}"/>
              </a:ext>
            </a:extLst>
          </p:cNvPr>
          <p:cNvSpPr>
            <a:spLocks noGrp="1"/>
          </p:cNvSpPr>
          <p:nvPr>
            <p:ph type="sldNum" sz="quarter" idx="12"/>
          </p:nvPr>
        </p:nvSpPr>
        <p:spPr/>
        <p:txBody>
          <a:bodyPr/>
          <a:lstStyle/>
          <a:p>
            <a:fld id="{304868B3-9DC6-4305-86F7-A8872016BBB9}" type="slidenum">
              <a:rPr lang="en-US" smtClean="0"/>
              <a:t>‹#›</a:t>
            </a:fld>
            <a:endParaRPr lang="en-US"/>
          </a:p>
        </p:txBody>
      </p:sp>
    </p:spTree>
    <p:extLst>
      <p:ext uri="{BB962C8B-B14F-4D97-AF65-F5344CB8AC3E}">
        <p14:creationId xmlns:p14="http://schemas.microsoft.com/office/powerpoint/2010/main" val="389275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C23DE-8000-0E95-B203-F6E65FF492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E1CC7F-9738-6CFF-5755-AB1606AC4E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F5AE2-52E6-BB78-3EAE-9C3187088849}"/>
              </a:ext>
            </a:extLst>
          </p:cNvPr>
          <p:cNvSpPr>
            <a:spLocks noGrp="1"/>
          </p:cNvSpPr>
          <p:nvPr>
            <p:ph type="dt" sz="half" idx="10"/>
          </p:nvPr>
        </p:nvSpPr>
        <p:spPr/>
        <p:txBody>
          <a:bodyPr/>
          <a:lstStyle/>
          <a:p>
            <a:fld id="{0F75A765-B909-4055-A5B0-D3D7D5AF0336}" type="datetimeFigureOut">
              <a:rPr lang="en-US" smtClean="0"/>
              <a:t>9/22/2025</a:t>
            </a:fld>
            <a:endParaRPr lang="en-US"/>
          </a:p>
        </p:txBody>
      </p:sp>
      <p:sp>
        <p:nvSpPr>
          <p:cNvPr id="5" name="Footer Placeholder 4">
            <a:extLst>
              <a:ext uri="{FF2B5EF4-FFF2-40B4-BE49-F238E27FC236}">
                <a16:creationId xmlns:a16="http://schemas.microsoft.com/office/drawing/2014/main" id="{5B4C3184-6696-C112-9510-DCC6A41CA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B7346-B245-3503-4B1A-748EB49ADD21}"/>
              </a:ext>
            </a:extLst>
          </p:cNvPr>
          <p:cNvSpPr>
            <a:spLocks noGrp="1"/>
          </p:cNvSpPr>
          <p:nvPr>
            <p:ph type="sldNum" sz="quarter" idx="12"/>
          </p:nvPr>
        </p:nvSpPr>
        <p:spPr/>
        <p:txBody>
          <a:bodyPr/>
          <a:lstStyle/>
          <a:p>
            <a:fld id="{304868B3-9DC6-4305-86F7-A8872016BBB9}" type="slidenum">
              <a:rPr lang="en-US" smtClean="0"/>
              <a:t>‹#›</a:t>
            </a:fld>
            <a:endParaRPr lang="en-US"/>
          </a:p>
        </p:txBody>
      </p:sp>
    </p:spTree>
    <p:extLst>
      <p:ext uri="{BB962C8B-B14F-4D97-AF65-F5344CB8AC3E}">
        <p14:creationId xmlns:p14="http://schemas.microsoft.com/office/powerpoint/2010/main" val="3207087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2826-9761-9829-4D3C-C616FB17FA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93B843-4B69-3821-B8A3-0CB9D651E3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18C90-CE30-6947-8790-55402909563A}"/>
              </a:ext>
            </a:extLst>
          </p:cNvPr>
          <p:cNvSpPr>
            <a:spLocks noGrp="1"/>
          </p:cNvSpPr>
          <p:nvPr>
            <p:ph type="dt" sz="half" idx="10"/>
          </p:nvPr>
        </p:nvSpPr>
        <p:spPr/>
        <p:txBody>
          <a:bodyPr/>
          <a:lstStyle/>
          <a:p>
            <a:fld id="{0F75A765-B909-4055-A5B0-D3D7D5AF0336}" type="datetimeFigureOut">
              <a:rPr lang="en-US" smtClean="0"/>
              <a:t>9/22/2025</a:t>
            </a:fld>
            <a:endParaRPr lang="en-US"/>
          </a:p>
        </p:txBody>
      </p:sp>
      <p:sp>
        <p:nvSpPr>
          <p:cNvPr id="5" name="Footer Placeholder 4">
            <a:extLst>
              <a:ext uri="{FF2B5EF4-FFF2-40B4-BE49-F238E27FC236}">
                <a16:creationId xmlns:a16="http://schemas.microsoft.com/office/drawing/2014/main" id="{72D72A82-5D83-102F-6BD0-B06B506BB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D29BC-C1CF-98FD-D383-C7DF0E1560AE}"/>
              </a:ext>
            </a:extLst>
          </p:cNvPr>
          <p:cNvSpPr>
            <a:spLocks noGrp="1"/>
          </p:cNvSpPr>
          <p:nvPr>
            <p:ph type="sldNum" sz="quarter" idx="12"/>
          </p:nvPr>
        </p:nvSpPr>
        <p:spPr/>
        <p:txBody>
          <a:bodyPr/>
          <a:lstStyle/>
          <a:p>
            <a:fld id="{304868B3-9DC6-4305-86F7-A8872016BBB9}" type="slidenum">
              <a:rPr lang="en-US" smtClean="0"/>
              <a:t>‹#›</a:t>
            </a:fld>
            <a:endParaRPr lang="en-US"/>
          </a:p>
        </p:txBody>
      </p:sp>
    </p:spTree>
    <p:extLst>
      <p:ext uri="{BB962C8B-B14F-4D97-AF65-F5344CB8AC3E}">
        <p14:creationId xmlns:p14="http://schemas.microsoft.com/office/powerpoint/2010/main" val="26414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16DE-A207-8E59-178D-A9937F7F6A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F2AEA0-EB08-F5F1-95E4-2EDD711E7A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8EB4C1-60A5-11D2-357E-580B1D499C74}"/>
              </a:ext>
            </a:extLst>
          </p:cNvPr>
          <p:cNvSpPr>
            <a:spLocks noGrp="1"/>
          </p:cNvSpPr>
          <p:nvPr>
            <p:ph type="dt" sz="half" idx="10"/>
          </p:nvPr>
        </p:nvSpPr>
        <p:spPr/>
        <p:txBody>
          <a:bodyPr/>
          <a:lstStyle/>
          <a:p>
            <a:fld id="{0F75A765-B909-4055-A5B0-D3D7D5AF0336}" type="datetimeFigureOut">
              <a:rPr lang="en-US" smtClean="0"/>
              <a:t>9/22/2025</a:t>
            </a:fld>
            <a:endParaRPr lang="en-US"/>
          </a:p>
        </p:txBody>
      </p:sp>
      <p:sp>
        <p:nvSpPr>
          <p:cNvPr id="5" name="Footer Placeholder 4">
            <a:extLst>
              <a:ext uri="{FF2B5EF4-FFF2-40B4-BE49-F238E27FC236}">
                <a16:creationId xmlns:a16="http://schemas.microsoft.com/office/drawing/2014/main" id="{2C5982B1-54E3-937A-5803-C2566E1AB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D723F-B6CE-D5CA-6AA7-3B9976BDE002}"/>
              </a:ext>
            </a:extLst>
          </p:cNvPr>
          <p:cNvSpPr>
            <a:spLocks noGrp="1"/>
          </p:cNvSpPr>
          <p:nvPr>
            <p:ph type="sldNum" sz="quarter" idx="12"/>
          </p:nvPr>
        </p:nvSpPr>
        <p:spPr/>
        <p:txBody>
          <a:bodyPr/>
          <a:lstStyle/>
          <a:p>
            <a:fld id="{304868B3-9DC6-4305-86F7-A8872016BBB9}" type="slidenum">
              <a:rPr lang="en-US" smtClean="0"/>
              <a:t>‹#›</a:t>
            </a:fld>
            <a:endParaRPr lang="en-US"/>
          </a:p>
        </p:txBody>
      </p:sp>
    </p:spTree>
    <p:extLst>
      <p:ext uri="{BB962C8B-B14F-4D97-AF65-F5344CB8AC3E}">
        <p14:creationId xmlns:p14="http://schemas.microsoft.com/office/powerpoint/2010/main" val="279556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B8CA-4256-2FB1-CEED-E85718058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368FD-9F9E-5EF8-56F8-1E00434BD9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4ED5A-5A20-6A2A-FF65-50D49A436F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0485B2-CCC2-CA86-822A-D10464B1E345}"/>
              </a:ext>
            </a:extLst>
          </p:cNvPr>
          <p:cNvSpPr>
            <a:spLocks noGrp="1"/>
          </p:cNvSpPr>
          <p:nvPr>
            <p:ph type="dt" sz="half" idx="10"/>
          </p:nvPr>
        </p:nvSpPr>
        <p:spPr/>
        <p:txBody>
          <a:bodyPr/>
          <a:lstStyle/>
          <a:p>
            <a:fld id="{0F75A765-B909-4055-A5B0-D3D7D5AF0336}" type="datetimeFigureOut">
              <a:rPr lang="en-US" smtClean="0"/>
              <a:t>9/22/2025</a:t>
            </a:fld>
            <a:endParaRPr lang="en-US"/>
          </a:p>
        </p:txBody>
      </p:sp>
      <p:sp>
        <p:nvSpPr>
          <p:cNvPr id="6" name="Footer Placeholder 5">
            <a:extLst>
              <a:ext uri="{FF2B5EF4-FFF2-40B4-BE49-F238E27FC236}">
                <a16:creationId xmlns:a16="http://schemas.microsoft.com/office/drawing/2014/main" id="{1F92A6D1-2A91-EF63-2A01-EC7EFB846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B813B4-99B0-96C8-9161-8E258E8A1C84}"/>
              </a:ext>
            </a:extLst>
          </p:cNvPr>
          <p:cNvSpPr>
            <a:spLocks noGrp="1"/>
          </p:cNvSpPr>
          <p:nvPr>
            <p:ph type="sldNum" sz="quarter" idx="12"/>
          </p:nvPr>
        </p:nvSpPr>
        <p:spPr/>
        <p:txBody>
          <a:bodyPr/>
          <a:lstStyle/>
          <a:p>
            <a:fld id="{304868B3-9DC6-4305-86F7-A8872016BBB9}" type="slidenum">
              <a:rPr lang="en-US" smtClean="0"/>
              <a:t>‹#›</a:t>
            </a:fld>
            <a:endParaRPr lang="en-US"/>
          </a:p>
        </p:txBody>
      </p:sp>
    </p:spTree>
    <p:extLst>
      <p:ext uri="{BB962C8B-B14F-4D97-AF65-F5344CB8AC3E}">
        <p14:creationId xmlns:p14="http://schemas.microsoft.com/office/powerpoint/2010/main" val="284358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A8711-4012-7C1E-B99F-D85238811F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72D23E-892C-06DB-15FD-DEF2621AAE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9781CE-78DD-935F-467C-323C307C56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B5CB13-E42A-BA9D-86BD-8F1AAFAED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1BEDD4-5C72-4733-30BF-D1A6B5A56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AB11AA-80B8-BD5E-0750-FDB87776A739}"/>
              </a:ext>
            </a:extLst>
          </p:cNvPr>
          <p:cNvSpPr>
            <a:spLocks noGrp="1"/>
          </p:cNvSpPr>
          <p:nvPr>
            <p:ph type="dt" sz="half" idx="10"/>
          </p:nvPr>
        </p:nvSpPr>
        <p:spPr/>
        <p:txBody>
          <a:bodyPr/>
          <a:lstStyle/>
          <a:p>
            <a:fld id="{0F75A765-B909-4055-A5B0-D3D7D5AF0336}" type="datetimeFigureOut">
              <a:rPr lang="en-US" smtClean="0"/>
              <a:t>9/22/2025</a:t>
            </a:fld>
            <a:endParaRPr lang="en-US"/>
          </a:p>
        </p:txBody>
      </p:sp>
      <p:sp>
        <p:nvSpPr>
          <p:cNvPr id="8" name="Footer Placeholder 7">
            <a:extLst>
              <a:ext uri="{FF2B5EF4-FFF2-40B4-BE49-F238E27FC236}">
                <a16:creationId xmlns:a16="http://schemas.microsoft.com/office/drawing/2014/main" id="{B8240CA2-AD98-9107-1FDD-C1BB8D4408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883D43-995A-727C-2BFD-50A8D1CD87B5}"/>
              </a:ext>
            </a:extLst>
          </p:cNvPr>
          <p:cNvSpPr>
            <a:spLocks noGrp="1"/>
          </p:cNvSpPr>
          <p:nvPr>
            <p:ph type="sldNum" sz="quarter" idx="12"/>
          </p:nvPr>
        </p:nvSpPr>
        <p:spPr/>
        <p:txBody>
          <a:bodyPr/>
          <a:lstStyle/>
          <a:p>
            <a:fld id="{304868B3-9DC6-4305-86F7-A8872016BBB9}" type="slidenum">
              <a:rPr lang="en-US" smtClean="0"/>
              <a:t>‹#›</a:t>
            </a:fld>
            <a:endParaRPr lang="en-US"/>
          </a:p>
        </p:txBody>
      </p:sp>
    </p:spTree>
    <p:extLst>
      <p:ext uri="{BB962C8B-B14F-4D97-AF65-F5344CB8AC3E}">
        <p14:creationId xmlns:p14="http://schemas.microsoft.com/office/powerpoint/2010/main" val="254230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702B0-738A-B5AC-CE02-9AB8C36569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7547F4-3B81-541D-2249-C3EB30EEE357}"/>
              </a:ext>
            </a:extLst>
          </p:cNvPr>
          <p:cNvSpPr>
            <a:spLocks noGrp="1"/>
          </p:cNvSpPr>
          <p:nvPr>
            <p:ph type="dt" sz="half" idx="10"/>
          </p:nvPr>
        </p:nvSpPr>
        <p:spPr/>
        <p:txBody>
          <a:bodyPr/>
          <a:lstStyle/>
          <a:p>
            <a:fld id="{0F75A765-B909-4055-A5B0-D3D7D5AF0336}" type="datetimeFigureOut">
              <a:rPr lang="en-US" smtClean="0"/>
              <a:t>9/22/2025</a:t>
            </a:fld>
            <a:endParaRPr lang="en-US"/>
          </a:p>
        </p:txBody>
      </p:sp>
      <p:sp>
        <p:nvSpPr>
          <p:cNvPr id="4" name="Footer Placeholder 3">
            <a:extLst>
              <a:ext uri="{FF2B5EF4-FFF2-40B4-BE49-F238E27FC236}">
                <a16:creationId xmlns:a16="http://schemas.microsoft.com/office/drawing/2014/main" id="{B6224501-40BF-FA9F-2737-C59CAC78B0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08D656-1AF8-F53C-5D7E-7198E9354153}"/>
              </a:ext>
            </a:extLst>
          </p:cNvPr>
          <p:cNvSpPr>
            <a:spLocks noGrp="1"/>
          </p:cNvSpPr>
          <p:nvPr>
            <p:ph type="sldNum" sz="quarter" idx="12"/>
          </p:nvPr>
        </p:nvSpPr>
        <p:spPr/>
        <p:txBody>
          <a:bodyPr/>
          <a:lstStyle/>
          <a:p>
            <a:fld id="{304868B3-9DC6-4305-86F7-A8872016BBB9}" type="slidenum">
              <a:rPr lang="en-US" smtClean="0"/>
              <a:t>‹#›</a:t>
            </a:fld>
            <a:endParaRPr lang="en-US"/>
          </a:p>
        </p:txBody>
      </p:sp>
    </p:spTree>
    <p:extLst>
      <p:ext uri="{BB962C8B-B14F-4D97-AF65-F5344CB8AC3E}">
        <p14:creationId xmlns:p14="http://schemas.microsoft.com/office/powerpoint/2010/main" val="1000053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0948A9-8D5D-61FC-71A4-28B77F2D31D3}"/>
              </a:ext>
            </a:extLst>
          </p:cNvPr>
          <p:cNvSpPr>
            <a:spLocks noGrp="1"/>
          </p:cNvSpPr>
          <p:nvPr>
            <p:ph type="dt" sz="half" idx="10"/>
          </p:nvPr>
        </p:nvSpPr>
        <p:spPr/>
        <p:txBody>
          <a:bodyPr/>
          <a:lstStyle/>
          <a:p>
            <a:fld id="{0F75A765-B909-4055-A5B0-D3D7D5AF0336}" type="datetimeFigureOut">
              <a:rPr lang="en-US" smtClean="0"/>
              <a:t>9/22/2025</a:t>
            </a:fld>
            <a:endParaRPr lang="en-US"/>
          </a:p>
        </p:txBody>
      </p:sp>
      <p:sp>
        <p:nvSpPr>
          <p:cNvPr id="3" name="Footer Placeholder 2">
            <a:extLst>
              <a:ext uri="{FF2B5EF4-FFF2-40B4-BE49-F238E27FC236}">
                <a16:creationId xmlns:a16="http://schemas.microsoft.com/office/drawing/2014/main" id="{CBDFEE6C-A69E-FE9E-258D-ADEB296EF4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1B3E3-C453-46C2-9F6A-6EC6E2D2C106}"/>
              </a:ext>
            </a:extLst>
          </p:cNvPr>
          <p:cNvSpPr>
            <a:spLocks noGrp="1"/>
          </p:cNvSpPr>
          <p:nvPr>
            <p:ph type="sldNum" sz="quarter" idx="12"/>
          </p:nvPr>
        </p:nvSpPr>
        <p:spPr/>
        <p:txBody>
          <a:bodyPr/>
          <a:lstStyle/>
          <a:p>
            <a:fld id="{304868B3-9DC6-4305-86F7-A8872016BBB9}" type="slidenum">
              <a:rPr lang="en-US" smtClean="0"/>
              <a:t>‹#›</a:t>
            </a:fld>
            <a:endParaRPr lang="en-US"/>
          </a:p>
        </p:txBody>
      </p:sp>
    </p:spTree>
    <p:extLst>
      <p:ext uri="{BB962C8B-B14F-4D97-AF65-F5344CB8AC3E}">
        <p14:creationId xmlns:p14="http://schemas.microsoft.com/office/powerpoint/2010/main" val="424291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06BA-2A04-06D5-0270-D9F3C340F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B1780E-92BC-3A24-DD85-53BAB7537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7131B4-4B84-C55C-D4FB-639DA2819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892C91-CAFA-1D50-BB40-D1DDEFDB96E1}"/>
              </a:ext>
            </a:extLst>
          </p:cNvPr>
          <p:cNvSpPr>
            <a:spLocks noGrp="1"/>
          </p:cNvSpPr>
          <p:nvPr>
            <p:ph type="dt" sz="half" idx="10"/>
          </p:nvPr>
        </p:nvSpPr>
        <p:spPr/>
        <p:txBody>
          <a:bodyPr/>
          <a:lstStyle/>
          <a:p>
            <a:fld id="{0F75A765-B909-4055-A5B0-D3D7D5AF0336}" type="datetimeFigureOut">
              <a:rPr lang="en-US" smtClean="0"/>
              <a:t>9/22/2025</a:t>
            </a:fld>
            <a:endParaRPr lang="en-US"/>
          </a:p>
        </p:txBody>
      </p:sp>
      <p:sp>
        <p:nvSpPr>
          <p:cNvPr id="6" name="Footer Placeholder 5">
            <a:extLst>
              <a:ext uri="{FF2B5EF4-FFF2-40B4-BE49-F238E27FC236}">
                <a16:creationId xmlns:a16="http://schemas.microsoft.com/office/drawing/2014/main" id="{B346D142-6CD4-973F-A364-9B6BCC08F7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7B084-EEB1-C8FE-2C31-86F9DC2ECEB7}"/>
              </a:ext>
            </a:extLst>
          </p:cNvPr>
          <p:cNvSpPr>
            <a:spLocks noGrp="1"/>
          </p:cNvSpPr>
          <p:nvPr>
            <p:ph type="sldNum" sz="quarter" idx="12"/>
          </p:nvPr>
        </p:nvSpPr>
        <p:spPr/>
        <p:txBody>
          <a:bodyPr/>
          <a:lstStyle/>
          <a:p>
            <a:fld id="{304868B3-9DC6-4305-86F7-A8872016BBB9}" type="slidenum">
              <a:rPr lang="en-US" smtClean="0"/>
              <a:t>‹#›</a:t>
            </a:fld>
            <a:endParaRPr lang="en-US"/>
          </a:p>
        </p:txBody>
      </p:sp>
    </p:spTree>
    <p:extLst>
      <p:ext uri="{BB962C8B-B14F-4D97-AF65-F5344CB8AC3E}">
        <p14:creationId xmlns:p14="http://schemas.microsoft.com/office/powerpoint/2010/main" val="84316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F892-BC13-0A5E-FB3B-7571065434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E62CCC-F8F1-EFED-60E0-D616070BF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C772D8-188D-E3EF-DA2D-68C814717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05AACB-8DDF-4CB6-7D10-C07FE82CB1C0}"/>
              </a:ext>
            </a:extLst>
          </p:cNvPr>
          <p:cNvSpPr>
            <a:spLocks noGrp="1"/>
          </p:cNvSpPr>
          <p:nvPr>
            <p:ph type="dt" sz="half" idx="10"/>
          </p:nvPr>
        </p:nvSpPr>
        <p:spPr/>
        <p:txBody>
          <a:bodyPr/>
          <a:lstStyle/>
          <a:p>
            <a:fld id="{0F75A765-B909-4055-A5B0-D3D7D5AF0336}" type="datetimeFigureOut">
              <a:rPr lang="en-US" smtClean="0"/>
              <a:t>9/22/2025</a:t>
            </a:fld>
            <a:endParaRPr lang="en-US"/>
          </a:p>
        </p:txBody>
      </p:sp>
      <p:sp>
        <p:nvSpPr>
          <p:cNvPr id="6" name="Footer Placeholder 5">
            <a:extLst>
              <a:ext uri="{FF2B5EF4-FFF2-40B4-BE49-F238E27FC236}">
                <a16:creationId xmlns:a16="http://schemas.microsoft.com/office/drawing/2014/main" id="{320A0255-EAFF-BF85-6C53-FFA0D6513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E0D07D-31D1-572E-DD86-5B0BA488A0D0}"/>
              </a:ext>
            </a:extLst>
          </p:cNvPr>
          <p:cNvSpPr>
            <a:spLocks noGrp="1"/>
          </p:cNvSpPr>
          <p:nvPr>
            <p:ph type="sldNum" sz="quarter" idx="12"/>
          </p:nvPr>
        </p:nvSpPr>
        <p:spPr/>
        <p:txBody>
          <a:bodyPr/>
          <a:lstStyle/>
          <a:p>
            <a:fld id="{304868B3-9DC6-4305-86F7-A8872016BBB9}" type="slidenum">
              <a:rPr lang="en-US" smtClean="0"/>
              <a:t>‹#›</a:t>
            </a:fld>
            <a:endParaRPr lang="en-US"/>
          </a:p>
        </p:txBody>
      </p:sp>
    </p:spTree>
    <p:extLst>
      <p:ext uri="{BB962C8B-B14F-4D97-AF65-F5344CB8AC3E}">
        <p14:creationId xmlns:p14="http://schemas.microsoft.com/office/powerpoint/2010/main" val="1496286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6F3906-93F6-724F-42EC-F7F7373BA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9F2D68-385D-9C43-AB75-EA3C8EC62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C369E-BA01-E1B5-AFD0-164EF00446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75A765-B909-4055-A5B0-D3D7D5AF0336}" type="datetimeFigureOut">
              <a:rPr lang="en-US" smtClean="0"/>
              <a:t>9/22/2025</a:t>
            </a:fld>
            <a:endParaRPr lang="en-US"/>
          </a:p>
        </p:txBody>
      </p:sp>
      <p:sp>
        <p:nvSpPr>
          <p:cNvPr id="5" name="Footer Placeholder 4">
            <a:extLst>
              <a:ext uri="{FF2B5EF4-FFF2-40B4-BE49-F238E27FC236}">
                <a16:creationId xmlns:a16="http://schemas.microsoft.com/office/drawing/2014/main" id="{5EF184B8-B3F7-55C0-1225-726CFEDC53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2078F45-C876-D805-5DBA-3817F23EC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4868B3-9DC6-4305-86F7-A8872016BBB9}" type="slidenum">
              <a:rPr lang="en-US" smtClean="0"/>
              <a:t>‹#›</a:t>
            </a:fld>
            <a:endParaRPr lang="en-US"/>
          </a:p>
        </p:txBody>
      </p:sp>
    </p:spTree>
    <p:extLst>
      <p:ext uri="{BB962C8B-B14F-4D97-AF65-F5344CB8AC3E}">
        <p14:creationId xmlns:p14="http://schemas.microsoft.com/office/powerpoint/2010/main" val="3926214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hs.illinoisstate.edu/research/dcm/index.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c.gov/niosh/hierarchy-of-controls/about/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pubs.acs.org/doi/10.1021/acscentsci.0c0010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cshema.org/index.php/resources/dcm-resources"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hyperlink" Target="https://www.epa.gov/system/files/documents/2024-07/mecl-fact-sheet_0.pdf" TargetMode="External"/><Relationship Id="rId2" Type="http://schemas.openxmlformats.org/officeDocument/2006/relationships/hyperlink" Target="https://www.epa.gov/assessing-and-managing-chemicals-under-tsca/risk-management-methylene-chloride" TargetMode="External"/><Relationship Id="rId1" Type="http://schemas.openxmlformats.org/officeDocument/2006/relationships/slideLayout" Target="../slideLayouts/slideLayout2.xml"/><Relationship Id="rId5" Type="http://schemas.openxmlformats.org/officeDocument/2006/relationships/hyperlink" Target="https://www.govinfo.gov/content/pkg/FR-2024-05-08/pdf/2024-09606.pdf" TargetMode="External"/><Relationship Id="rId4" Type="http://schemas.openxmlformats.org/officeDocument/2006/relationships/hyperlink" Target="https://www.epa.gov/system/files/documents/2024-07/mecl-compliance-guide.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Test tubes with one test tube in orange with drops">
            <a:extLst>
              <a:ext uri="{FF2B5EF4-FFF2-40B4-BE49-F238E27FC236}">
                <a16:creationId xmlns:a16="http://schemas.microsoft.com/office/drawing/2014/main" id="{BDD97D6B-E1BE-FA3D-08BC-FEE4CA0C221C}"/>
              </a:ext>
            </a:extLst>
          </p:cNvPr>
          <p:cNvPicPr>
            <a:picLocks noChangeAspect="1"/>
          </p:cNvPicPr>
          <p:nvPr/>
        </p:nvPicPr>
        <p:blipFill>
          <a:blip r:embed="rId2">
            <a:duotone>
              <a:schemeClr val="accent1">
                <a:shade val="45000"/>
                <a:satMod val="135000"/>
              </a:schemeClr>
              <a:prstClr val="white"/>
            </a:duotone>
          </a:blip>
          <a:srcRect l="2526" r="11207" b="1"/>
          <a:stretch>
            <a:fillRect/>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155ADA-08E0-6311-879A-035D1447DB46}"/>
              </a:ext>
            </a:extLst>
          </p:cNvPr>
          <p:cNvSpPr>
            <a:spLocks noGrp="1"/>
          </p:cNvSpPr>
          <p:nvPr>
            <p:ph type="ctrTitle"/>
          </p:nvPr>
        </p:nvSpPr>
        <p:spPr>
          <a:xfrm>
            <a:off x="477981" y="1122363"/>
            <a:ext cx="4023360" cy="3204134"/>
          </a:xfrm>
        </p:spPr>
        <p:txBody>
          <a:bodyPr anchor="b">
            <a:normAutofit/>
          </a:bodyPr>
          <a:lstStyle/>
          <a:p>
            <a:pPr algn="l"/>
            <a:r>
              <a:rPr lang="en-US" sz="4800">
                <a:solidFill>
                  <a:schemeClr val="bg1"/>
                </a:solidFill>
              </a:rPr>
              <a:t>Methylene Chloride Training</a:t>
            </a:r>
          </a:p>
        </p:txBody>
      </p:sp>
      <p:sp>
        <p:nvSpPr>
          <p:cNvPr id="3" name="Subtitle 2">
            <a:extLst>
              <a:ext uri="{FF2B5EF4-FFF2-40B4-BE49-F238E27FC236}">
                <a16:creationId xmlns:a16="http://schemas.microsoft.com/office/drawing/2014/main" id="{97426ABB-16AB-E06D-614F-93FF6105F444}"/>
              </a:ext>
            </a:extLst>
          </p:cNvPr>
          <p:cNvSpPr>
            <a:spLocks noGrp="1"/>
          </p:cNvSpPr>
          <p:nvPr>
            <p:ph type="subTitle" idx="1"/>
          </p:nvPr>
        </p:nvSpPr>
        <p:spPr>
          <a:xfrm>
            <a:off x="477980" y="4872922"/>
            <a:ext cx="4023359" cy="1208141"/>
          </a:xfrm>
        </p:spPr>
        <p:txBody>
          <a:bodyPr>
            <a:normAutofit/>
          </a:bodyPr>
          <a:lstStyle/>
          <a:p>
            <a:pPr algn="l"/>
            <a:endParaRPr lang="en-US" sz="2000">
              <a:solidFill>
                <a:schemeClr val="bg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47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52522E-1204-9FBD-F448-F71B38F2375B}"/>
              </a:ext>
            </a:extLst>
          </p:cNvPr>
          <p:cNvSpPr>
            <a:spLocks noGrp="1"/>
          </p:cNvSpPr>
          <p:nvPr>
            <p:ph type="title"/>
          </p:nvPr>
        </p:nvSpPr>
        <p:spPr>
          <a:xfrm>
            <a:off x="1136397" y="502020"/>
            <a:ext cx="5323715" cy="1642970"/>
          </a:xfrm>
        </p:spPr>
        <p:txBody>
          <a:bodyPr anchor="b">
            <a:normAutofit/>
          </a:bodyPr>
          <a:lstStyle/>
          <a:p>
            <a:br>
              <a:rPr lang="en-US" sz="3400"/>
            </a:br>
            <a:r>
              <a:rPr lang="en-US" sz="3400"/>
              <a:t>Workplace Chemical Protection Program (WCPP)</a:t>
            </a:r>
          </a:p>
        </p:txBody>
      </p:sp>
      <p:sp>
        <p:nvSpPr>
          <p:cNvPr id="3" name="Content Placeholder 2">
            <a:extLst>
              <a:ext uri="{FF2B5EF4-FFF2-40B4-BE49-F238E27FC236}">
                <a16:creationId xmlns:a16="http://schemas.microsoft.com/office/drawing/2014/main" id="{5BC9A4CF-49EF-7D3E-E78A-6A337312042D}"/>
              </a:ext>
            </a:extLst>
          </p:cNvPr>
          <p:cNvSpPr>
            <a:spLocks noGrp="1"/>
          </p:cNvSpPr>
          <p:nvPr>
            <p:ph idx="1"/>
          </p:nvPr>
        </p:nvSpPr>
        <p:spPr>
          <a:xfrm>
            <a:off x="1144923" y="2405894"/>
            <a:ext cx="5315189" cy="3535083"/>
          </a:xfrm>
        </p:spPr>
        <p:txBody>
          <a:bodyPr anchor="t">
            <a:normAutofit/>
          </a:bodyPr>
          <a:lstStyle/>
          <a:p>
            <a:r>
              <a:rPr lang="en-US" sz="1400" dirty="0"/>
              <a:t>WCPP:</a:t>
            </a:r>
          </a:p>
          <a:p>
            <a:pPr lvl="1"/>
            <a:r>
              <a:rPr lang="en-US" sz="1400" dirty="0"/>
              <a:t>A written program to protect people engaged in conditions of use that are not prohibited, including lab use and solvent welding.</a:t>
            </a:r>
          </a:p>
          <a:p>
            <a:pPr lvl="1"/>
            <a:r>
              <a:rPr lang="en-US" sz="1400" dirty="0"/>
              <a:t>ISU’s WCPP can be found on the </a:t>
            </a:r>
            <a:r>
              <a:rPr lang="en-US" sz="1400" dirty="0">
                <a:solidFill>
                  <a:schemeClr val="tx2">
                    <a:lumMod val="50000"/>
                    <a:lumOff val="50000"/>
                  </a:schemeClr>
                </a:solidFill>
                <a:hlinkClick r:id="rId2">
                  <a:extLst>
                    <a:ext uri="{A12FA001-AC4F-418D-AE19-62706E023703}">
                      <ahyp:hlinkClr xmlns:ahyp="http://schemas.microsoft.com/office/drawing/2018/hyperlinkcolor" val="tx"/>
                    </a:ext>
                  </a:extLst>
                </a:hlinkClick>
              </a:rPr>
              <a:t>EHS Website</a:t>
            </a:r>
            <a:r>
              <a:rPr lang="en-US" sz="1400" dirty="0"/>
              <a:t>.</a:t>
            </a:r>
            <a:endParaRPr lang="en-US" sz="1400" dirty="0">
              <a:solidFill>
                <a:srgbClr val="FF0000"/>
              </a:solidFill>
            </a:endParaRPr>
          </a:p>
          <a:p>
            <a:r>
              <a:rPr lang="en-US" sz="1400" dirty="0"/>
              <a:t>Exposure Control Plan (ECP)</a:t>
            </a:r>
          </a:p>
          <a:p>
            <a:pPr lvl="1"/>
            <a:r>
              <a:rPr lang="en-US" sz="1400" dirty="0"/>
              <a:t>A document describing actions taken to mitigate occupational exposures and comply with the WCPP at the lab, department, or institute level.</a:t>
            </a:r>
          </a:p>
          <a:p>
            <a:pPr lvl="1"/>
            <a:r>
              <a:rPr lang="en-US" sz="1400" dirty="0"/>
              <a:t>Must include information on why DCM use cannot be eliminated and why there are no adequate substitutes.</a:t>
            </a:r>
          </a:p>
          <a:p>
            <a:pPr lvl="1"/>
            <a:r>
              <a:rPr lang="en-US" sz="1400" dirty="0"/>
              <a:t>Every approved user of DCM must fill out the ECP, make a copy available in the lab, and provide the completed plan to EHS.</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ocument with text on it&#10;&#10;AI-generated content may be incorrect.">
            <a:extLst>
              <a:ext uri="{FF2B5EF4-FFF2-40B4-BE49-F238E27FC236}">
                <a16:creationId xmlns:a16="http://schemas.microsoft.com/office/drawing/2014/main" id="{D72FC54C-D208-CACE-C123-6698D5EC7529}"/>
              </a:ext>
            </a:extLst>
          </p:cNvPr>
          <p:cNvPicPr>
            <a:picLocks noChangeAspect="1"/>
          </p:cNvPicPr>
          <p:nvPr/>
        </p:nvPicPr>
        <p:blipFill>
          <a:blip r:embed="rId3"/>
          <a:stretch>
            <a:fillRect/>
          </a:stretch>
        </p:blipFill>
        <p:spPr>
          <a:xfrm>
            <a:off x="7138880" y="909081"/>
            <a:ext cx="4044704" cy="5071731"/>
          </a:xfrm>
          <a:prstGeom prst="rect">
            <a:avLst/>
          </a:prstGeom>
          <a:ln w="76200">
            <a:solidFill>
              <a:schemeClr val="tx1"/>
            </a:solidFill>
          </a:ln>
        </p:spPr>
      </p:pic>
    </p:spTree>
    <p:extLst>
      <p:ext uri="{BB962C8B-B14F-4D97-AF65-F5344CB8AC3E}">
        <p14:creationId xmlns:p14="http://schemas.microsoft.com/office/powerpoint/2010/main" val="192758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3333C-3F59-17D2-8299-757FEAAA0F59}"/>
              </a:ext>
            </a:extLst>
          </p:cNvPr>
          <p:cNvSpPr>
            <a:spLocks noGrp="1"/>
          </p:cNvSpPr>
          <p:nvPr>
            <p:ph type="title"/>
          </p:nvPr>
        </p:nvSpPr>
        <p:spPr>
          <a:xfrm>
            <a:off x="645064" y="525982"/>
            <a:ext cx="4282983" cy="1200361"/>
          </a:xfrm>
        </p:spPr>
        <p:txBody>
          <a:bodyPr anchor="b">
            <a:normAutofit/>
          </a:bodyPr>
          <a:lstStyle/>
          <a:p>
            <a:r>
              <a:rPr lang="en-US" sz="3600"/>
              <a:t>Implementing Exposure Controls</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B5986D-5050-2BAD-3930-DD067809CA02}"/>
              </a:ext>
            </a:extLst>
          </p:cNvPr>
          <p:cNvSpPr>
            <a:spLocks noGrp="1"/>
          </p:cNvSpPr>
          <p:nvPr>
            <p:ph idx="1"/>
          </p:nvPr>
        </p:nvSpPr>
        <p:spPr>
          <a:xfrm>
            <a:off x="645066" y="2031101"/>
            <a:ext cx="4282984" cy="3511943"/>
          </a:xfrm>
        </p:spPr>
        <p:txBody>
          <a:bodyPr anchor="ctr">
            <a:normAutofit/>
          </a:bodyPr>
          <a:lstStyle/>
          <a:p>
            <a:r>
              <a:rPr lang="en-US" sz="1800" dirty="0"/>
              <a:t>Users must implement each type of control when feasible.</a:t>
            </a:r>
          </a:p>
          <a:p>
            <a:r>
              <a:rPr lang="en-US" sz="1800" dirty="0"/>
              <a:t>Controls that are not used must be documented in the Exposure Control Plan (ECP).</a:t>
            </a:r>
          </a:p>
          <a:p>
            <a:r>
              <a:rPr lang="en-US" sz="1800" dirty="0"/>
              <a:t>Learn more about control types on the </a:t>
            </a:r>
            <a:r>
              <a:rPr lang="en-US" sz="1800" dirty="0">
                <a:solidFill>
                  <a:schemeClr val="bg1">
                    <a:lumMod val="50000"/>
                  </a:schemeClr>
                </a:solidFill>
                <a:hlinkClick r:id="rId2">
                  <a:extLst>
                    <a:ext uri="{A12FA001-AC4F-418D-AE19-62706E023703}">
                      <ahyp:hlinkClr xmlns:ahyp="http://schemas.microsoft.com/office/drawing/2018/hyperlinkcolor" val="tx"/>
                    </a:ext>
                  </a:extLst>
                </a:hlinkClick>
              </a:rPr>
              <a:t>NIOSH Hierarchy of Controls webpage</a:t>
            </a:r>
            <a:r>
              <a:rPr lang="en-US" sz="1800" dirty="0"/>
              <a:t>.</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pyramid&#10;&#10;AI-generated content may be incorrect.">
            <a:extLst>
              <a:ext uri="{FF2B5EF4-FFF2-40B4-BE49-F238E27FC236}">
                <a16:creationId xmlns:a16="http://schemas.microsoft.com/office/drawing/2014/main" id="{687A5079-78BD-7EF6-D6CA-210AF88EB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738" y="1504564"/>
            <a:ext cx="5628018" cy="3616001"/>
          </a:xfrm>
          <a:prstGeom prst="rect">
            <a:avLst/>
          </a:prstGeom>
        </p:spPr>
      </p:pic>
    </p:spTree>
    <p:extLst>
      <p:ext uri="{BB962C8B-B14F-4D97-AF65-F5344CB8AC3E}">
        <p14:creationId xmlns:p14="http://schemas.microsoft.com/office/powerpoint/2010/main" val="184953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8707BD-3ED7-92FB-5EA7-7E09BDA75822}"/>
              </a:ext>
            </a:extLst>
          </p:cNvPr>
          <p:cNvSpPr>
            <a:spLocks noGrp="1"/>
          </p:cNvSpPr>
          <p:nvPr>
            <p:ph type="title"/>
          </p:nvPr>
        </p:nvSpPr>
        <p:spPr>
          <a:xfrm>
            <a:off x="572493" y="238539"/>
            <a:ext cx="11018520" cy="1434415"/>
          </a:xfrm>
        </p:spPr>
        <p:txBody>
          <a:bodyPr anchor="b">
            <a:normAutofit/>
          </a:bodyPr>
          <a:lstStyle/>
          <a:p>
            <a:r>
              <a:rPr lang="en-US" sz="5400"/>
              <a:t>Elimination and Substitution</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C69D91-E80B-1595-E326-FB95F956A8D4}"/>
              </a:ext>
            </a:extLst>
          </p:cNvPr>
          <p:cNvSpPr>
            <a:spLocks noGrp="1"/>
          </p:cNvSpPr>
          <p:nvPr>
            <p:ph idx="1"/>
          </p:nvPr>
        </p:nvSpPr>
        <p:spPr>
          <a:xfrm>
            <a:off x="572493" y="2071316"/>
            <a:ext cx="6713552" cy="4119172"/>
          </a:xfrm>
        </p:spPr>
        <p:txBody>
          <a:bodyPr anchor="t">
            <a:normAutofit/>
          </a:bodyPr>
          <a:lstStyle/>
          <a:p>
            <a:r>
              <a:rPr lang="en-US" sz="2200"/>
              <a:t>Elimination is the complete removal of DCM.</a:t>
            </a:r>
          </a:p>
          <a:p>
            <a:r>
              <a:rPr lang="en-US" sz="2200"/>
              <a:t>Substitution is the replacement of DCM with an alternative.</a:t>
            </a:r>
          </a:p>
          <a:p>
            <a:pPr lvl="1"/>
            <a:r>
              <a:rPr lang="en-US" sz="2200"/>
              <a:t>Assess the risks posed by potential substitutes.</a:t>
            </a:r>
          </a:p>
          <a:p>
            <a:pPr lvl="1"/>
            <a:r>
              <a:rPr lang="en-US" sz="2200"/>
              <a:t>Do not use a substitute that is more hazardous than DCM, such as chloroform, trichloroethylene, or n-propyl bromide due to toxicity or hydrochlorofluorocarbons due to ozone depletion.</a:t>
            </a:r>
          </a:p>
          <a:p>
            <a:pPr lvl="1"/>
            <a:r>
              <a:rPr lang="en-US" sz="2200"/>
              <a:t>Implement controls to address any risks from substitutes that are chosen.</a:t>
            </a:r>
          </a:p>
        </p:txBody>
      </p:sp>
      <p:pic>
        <p:nvPicPr>
          <p:cNvPr id="4" name="Picture 3">
            <a:extLst>
              <a:ext uri="{FF2B5EF4-FFF2-40B4-BE49-F238E27FC236}">
                <a16:creationId xmlns:a16="http://schemas.microsoft.com/office/drawing/2014/main" id="{BA1F4F76-F449-83DD-6B45-19990E8692DA}"/>
              </a:ext>
            </a:extLst>
          </p:cNvPr>
          <p:cNvPicPr>
            <a:picLocks noChangeAspect="1"/>
          </p:cNvPicPr>
          <p:nvPr/>
        </p:nvPicPr>
        <p:blipFill>
          <a:blip r:embed="rId2"/>
          <a:srcRect l="1779" r="2013" b="-3"/>
          <a:stretch>
            <a:fillRect/>
          </a:stretch>
        </p:blipFill>
        <p:spPr>
          <a:xfrm>
            <a:off x="7675658" y="2093976"/>
            <a:ext cx="3941064" cy="4096512"/>
          </a:xfrm>
          <a:prstGeom prst="rect">
            <a:avLst/>
          </a:prstGeom>
        </p:spPr>
      </p:pic>
      <p:sp>
        <p:nvSpPr>
          <p:cNvPr id="5" name="Rectangle: Rounded Corners 4">
            <a:extLst>
              <a:ext uri="{FF2B5EF4-FFF2-40B4-BE49-F238E27FC236}">
                <a16:creationId xmlns:a16="http://schemas.microsoft.com/office/drawing/2014/main" id="{C5521BF4-314D-5525-A73E-7E0846F8EB0F}"/>
              </a:ext>
            </a:extLst>
          </p:cNvPr>
          <p:cNvSpPr/>
          <p:nvPr/>
        </p:nvSpPr>
        <p:spPr>
          <a:xfrm>
            <a:off x="8379371" y="2569779"/>
            <a:ext cx="2530367" cy="144254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601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09117111-8BFE-2D47-FA39-4966E7D4B298}"/>
              </a:ext>
            </a:extLst>
          </p:cNvPr>
          <p:cNvSpPr>
            <a:spLocks noGrp="1"/>
          </p:cNvSpPr>
          <p:nvPr>
            <p:ph type="title"/>
          </p:nvPr>
        </p:nvSpPr>
        <p:spPr>
          <a:xfrm>
            <a:off x="838200" y="365125"/>
            <a:ext cx="10515599" cy="1325563"/>
          </a:xfrm>
        </p:spPr>
        <p:txBody>
          <a:bodyPr>
            <a:normAutofit/>
          </a:bodyPr>
          <a:lstStyle/>
          <a:p>
            <a:r>
              <a:rPr lang="en-US" dirty="0"/>
              <a:t>Engineering Controls</a:t>
            </a:r>
          </a:p>
        </p:txBody>
      </p:sp>
      <p:sp>
        <p:nvSpPr>
          <p:cNvPr id="3" name="Content Placeholder 2">
            <a:extLst>
              <a:ext uri="{FF2B5EF4-FFF2-40B4-BE49-F238E27FC236}">
                <a16:creationId xmlns:a16="http://schemas.microsoft.com/office/drawing/2014/main" id="{564E9AD8-8732-19E3-383F-AC9504D10891}"/>
              </a:ext>
            </a:extLst>
          </p:cNvPr>
          <p:cNvSpPr>
            <a:spLocks noGrp="1"/>
          </p:cNvSpPr>
          <p:nvPr>
            <p:ph idx="1"/>
          </p:nvPr>
        </p:nvSpPr>
        <p:spPr>
          <a:xfrm>
            <a:off x="838200" y="1825625"/>
            <a:ext cx="5393361" cy="4351338"/>
          </a:xfrm>
        </p:spPr>
        <p:txBody>
          <a:bodyPr>
            <a:normAutofit lnSpcReduction="10000"/>
          </a:bodyPr>
          <a:lstStyle/>
          <a:p>
            <a:r>
              <a:rPr lang="en-US" sz="1600" dirty="0"/>
              <a:t>When possible, perform work with DCM inside a fume hood.</a:t>
            </a:r>
          </a:p>
          <a:p>
            <a:r>
              <a:rPr lang="en-US" sz="1600" dirty="0"/>
              <a:t>Ensure hood is functioning properly.</a:t>
            </a:r>
          </a:p>
          <a:p>
            <a:r>
              <a:rPr lang="en-US" sz="1600" dirty="0"/>
              <a:t>Check for alarms.</a:t>
            </a:r>
          </a:p>
          <a:p>
            <a:r>
              <a:rPr lang="en-US" sz="1600" dirty="0"/>
              <a:t>Keep items not needed for the work out of the fume hood.</a:t>
            </a:r>
          </a:p>
          <a:p>
            <a:r>
              <a:rPr lang="en-US" sz="1600" dirty="0"/>
              <a:t>Glove boxes may be used to prevent exposure to DCM if the purge/exhaust line is connected to the building exhaust. </a:t>
            </a:r>
          </a:p>
          <a:p>
            <a:r>
              <a:rPr lang="en-US" sz="1600" dirty="0"/>
              <a:t>Use other ventilation controls, such as snorkels or exhausted enclosures, if fume hood or glove box use isn’t possible.  </a:t>
            </a:r>
          </a:p>
          <a:p>
            <a:r>
              <a:rPr lang="en-US" sz="1600" dirty="0"/>
              <a:t>All engineering controls require proper training and an assessment of potential exposure by EHS.</a:t>
            </a:r>
          </a:p>
          <a:p>
            <a:r>
              <a:rPr lang="en-US" sz="1600" dirty="0"/>
              <a:t>Stop all use of DCM if any malfunction of the local exhaust ventilation is suspected.</a:t>
            </a:r>
          </a:p>
          <a:p>
            <a:endParaRPr lang="en-US" sz="1500"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2643CE2-2CB5-8AF9-7ACC-0F61E1550844}"/>
              </a:ext>
            </a:extLst>
          </p:cNvPr>
          <p:cNvPicPr>
            <a:picLocks noChangeAspect="1"/>
          </p:cNvPicPr>
          <p:nvPr/>
        </p:nvPicPr>
        <p:blipFill>
          <a:blip r:embed="rId2"/>
          <a:stretch>
            <a:fillRect/>
          </a:stretch>
        </p:blipFill>
        <p:spPr>
          <a:xfrm>
            <a:off x="7109962" y="1929820"/>
            <a:ext cx="4221597" cy="4221597"/>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ln w="28575">
            <a:solidFill>
              <a:schemeClr val="accent1"/>
            </a:solidFill>
            <a:prstDash val="sysDot"/>
          </a:ln>
        </p:spPr>
      </p:pic>
    </p:spTree>
    <p:extLst>
      <p:ext uri="{BB962C8B-B14F-4D97-AF65-F5344CB8AC3E}">
        <p14:creationId xmlns:p14="http://schemas.microsoft.com/office/powerpoint/2010/main" val="388070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144E4A9-BC24-FDCC-8435-F5354D695463}"/>
              </a:ext>
            </a:extLst>
          </p:cNvPr>
          <p:cNvSpPr>
            <a:spLocks noGrp="1"/>
          </p:cNvSpPr>
          <p:nvPr>
            <p:ph type="title"/>
          </p:nvPr>
        </p:nvSpPr>
        <p:spPr>
          <a:xfrm>
            <a:off x="838200" y="365125"/>
            <a:ext cx="5393361" cy="1325563"/>
          </a:xfrm>
        </p:spPr>
        <p:txBody>
          <a:bodyPr>
            <a:normAutofit/>
          </a:bodyPr>
          <a:lstStyle/>
          <a:p>
            <a:r>
              <a:rPr lang="en-US" dirty="0"/>
              <a:t>Administrative Controls</a:t>
            </a:r>
          </a:p>
        </p:txBody>
      </p:sp>
      <p:sp>
        <p:nvSpPr>
          <p:cNvPr id="3" name="Content Placeholder 2">
            <a:extLst>
              <a:ext uri="{FF2B5EF4-FFF2-40B4-BE49-F238E27FC236}">
                <a16:creationId xmlns:a16="http://schemas.microsoft.com/office/drawing/2014/main" id="{F74D59DA-3EB5-3608-A3FE-83653E21A6B4}"/>
              </a:ext>
            </a:extLst>
          </p:cNvPr>
          <p:cNvSpPr>
            <a:spLocks noGrp="1"/>
          </p:cNvSpPr>
          <p:nvPr>
            <p:ph idx="1"/>
          </p:nvPr>
        </p:nvSpPr>
        <p:spPr>
          <a:xfrm>
            <a:off x="838200" y="1825625"/>
            <a:ext cx="5393361" cy="4351338"/>
          </a:xfrm>
        </p:spPr>
        <p:txBody>
          <a:bodyPr>
            <a:normAutofit/>
          </a:bodyPr>
          <a:lstStyle/>
          <a:p>
            <a:r>
              <a:rPr lang="en-US" sz="1800"/>
              <a:t>Administrative controls are work practices employed to minimize the risk of exposure during the task by providing the worker with information on hazards and how to work safely.</a:t>
            </a:r>
          </a:p>
          <a:p>
            <a:r>
              <a:rPr lang="en-US" sz="1800"/>
              <a:t>Review the WCPP and ECP and agree to abide by the information in those documents and this training.</a:t>
            </a:r>
          </a:p>
          <a:p>
            <a:r>
              <a:rPr lang="en-US" sz="1800"/>
              <a:t>Review the manufacturer’s SDS and additional chemical safety information</a:t>
            </a:r>
          </a:p>
          <a:p>
            <a:r>
              <a:rPr lang="en-US" sz="1800"/>
              <a:t>Follow standard institute policies for chemical storage and disposal.</a:t>
            </a:r>
          </a:p>
          <a:p>
            <a:r>
              <a:rPr lang="en-US" sz="1800"/>
              <a:t>Develop written emergency response procedures for unexpected events, such as spills, alarms, unexpected reactions, exposures, etc. </a:t>
            </a:r>
          </a:p>
          <a:p>
            <a:endParaRPr lang="en-US" sz="1800"/>
          </a:p>
        </p:txBody>
      </p:sp>
      <p:pic>
        <p:nvPicPr>
          <p:cNvPr id="4" name="Picture 3">
            <a:extLst>
              <a:ext uri="{FF2B5EF4-FFF2-40B4-BE49-F238E27FC236}">
                <a16:creationId xmlns:a16="http://schemas.microsoft.com/office/drawing/2014/main" id="{911F9712-2502-DD1B-9DD1-6378879BA79B}"/>
              </a:ext>
            </a:extLst>
          </p:cNvPr>
          <p:cNvPicPr>
            <a:picLocks noChangeAspect="1"/>
          </p:cNvPicPr>
          <p:nvPr/>
        </p:nvPicPr>
        <p:blipFill>
          <a:blip r:embed="rId2"/>
          <a:srcRect r="3" b="3"/>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ln w="28575">
            <a:solidFill>
              <a:schemeClr val="accent1"/>
            </a:solidFill>
            <a:prstDash val="sysDash"/>
          </a:ln>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984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3BA28-9FA4-6181-5C5C-D87F271CED9B}"/>
              </a:ext>
            </a:extLst>
          </p:cNvPr>
          <p:cNvSpPr>
            <a:spLocks noGrp="1"/>
          </p:cNvSpPr>
          <p:nvPr>
            <p:ph type="title"/>
          </p:nvPr>
        </p:nvSpPr>
        <p:spPr>
          <a:xfrm>
            <a:off x="793662" y="386930"/>
            <a:ext cx="10066122" cy="1298448"/>
          </a:xfrm>
        </p:spPr>
        <p:txBody>
          <a:bodyPr anchor="b">
            <a:normAutofit/>
          </a:bodyPr>
          <a:lstStyle/>
          <a:p>
            <a:r>
              <a:rPr lang="en-US" sz="4800"/>
              <a:t>Personal Protective Equipment</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C4DC0B-C8FE-8DB7-441B-768FD3BAFF4D}"/>
              </a:ext>
            </a:extLst>
          </p:cNvPr>
          <p:cNvSpPr>
            <a:spLocks noGrp="1"/>
          </p:cNvSpPr>
          <p:nvPr>
            <p:ph idx="1"/>
          </p:nvPr>
        </p:nvSpPr>
        <p:spPr>
          <a:xfrm>
            <a:off x="793661" y="2599509"/>
            <a:ext cx="4530898" cy="3639450"/>
          </a:xfrm>
        </p:spPr>
        <p:txBody>
          <a:bodyPr anchor="ctr">
            <a:normAutofit/>
          </a:bodyPr>
          <a:lstStyle/>
          <a:p>
            <a:r>
              <a:rPr lang="en-US" sz="2000"/>
              <a:t>Personal protective equipment (PPE) is comprised of clothing and equipment worn to provide a barrier between a hazard and an individual.</a:t>
            </a:r>
          </a:p>
          <a:p>
            <a:r>
              <a:rPr lang="en-US" sz="2000"/>
              <a:t>PPE is the last line of defense against exposure when other controls are not sufficient or where operations require direct contact with a hazard. </a:t>
            </a:r>
          </a:p>
          <a:p>
            <a:r>
              <a:rPr lang="en-US" sz="2000"/>
              <a:t>Individuals working with DCM must wear appropriate PPE whenever there is a risk of contact with the chemical. </a:t>
            </a:r>
          </a:p>
          <a:p>
            <a:endParaRPr lang="en-US" sz="2000"/>
          </a:p>
        </p:txBody>
      </p:sp>
      <p:pic>
        <p:nvPicPr>
          <p:cNvPr id="4" name="Picture 3">
            <a:extLst>
              <a:ext uri="{FF2B5EF4-FFF2-40B4-BE49-F238E27FC236}">
                <a16:creationId xmlns:a16="http://schemas.microsoft.com/office/drawing/2014/main" id="{E5B7F8B9-CB90-43C3-986F-854FCF0FD0F7}"/>
              </a:ext>
            </a:extLst>
          </p:cNvPr>
          <p:cNvPicPr>
            <a:picLocks noChangeAspect="1"/>
          </p:cNvPicPr>
          <p:nvPr/>
        </p:nvPicPr>
        <p:blipFill>
          <a:blip r:embed="rId2"/>
          <a:stretch>
            <a:fillRect/>
          </a:stretch>
        </p:blipFill>
        <p:spPr>
          <a:xfrm>
            <a:off x="5911532" y="2622472"/>
            <a:ext cx="5150277" cy="3437809"/>
          </a:xfrm>
          <a:prstGeom prst="rect">
            <a:avLst/>
          </a:prstGeom>
          <a:ln>
            <a:solidFill>
              <a:schemeClr val="accent1"/>
            </a:solidFill>
            <a:prstDash val="lgDashDotDot"/>
          </a:ln>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7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6FA1CA77-79FD-6FB9-C570-8CF1239B0A9E}"/>
              </a:ext>
            </a:extLst>
          </p:cNvPr>
          <p:cNvSpPr>
            <a:spLocks noGrp="1"/>
          </p:cNvSpPr>
          <p:nvPr>
            <p:ph type="title"/>
          </p:nvPr>
        </p:nvSpPr>
        <p:spPr>
          <a:xfrm>
            <a:off x="838200" y="365125"/>
            <a:ext cx="10515600" cy="930275"/>
          </a:xfrm>
        </p:spPr>
        <p:txBody>
          <a:bodyPr>
            <a:normAutofit/>
          </a:bodyPr>
          <a:lstStyle/>
          <a:p>
            <a:r>
              <a:rPr lang="en-US"/>
              <a:t>Personal Protective Equipment</a:t>
            </a:r>
            <a:endParaRPr lang="en-US" dirty="0"/>
          </a:p>
        </p:txBody>
      </p:sp>
      <p:graphicFrame>
        <p:nvGraphicFramePr>
          <p:cNvPr id="4" name="Content Placeholder 3">
            <a:extLst>
              <a:ext uri="{FF2B5EF4-FFF2-40B4-BE49-F238E27FC236}">
                <a16:creationId xmlns:a16="http://schemas.microsoft.com/office/drawing/2014/main" id="{E2EF5B6A-1190-7A41-1CF3-570A5FD94C03}"/>
              </a:ext>
            </a:extLst>
          </p:cNvPr>
          <p:cNvGraphicFramePr>
            <a:graphicFrameLocks noGrp="1"/>
          </p:cNvGraphicFramePr>
          <p:nvPr>
            <p:ph idx="1"/>
            <p:extLst>
              <p:ext uri="{D42A27DB-BD31-4B8C-83A1-F6EECF244321}">
                <p14:modId xmlns:p14="http://schemas.microsoft.com/office/powerpoint/2010/main" val="464734753"/>
              </p:ext>
            </p:extLst>
          </p:nvPr>
        </p:nvGraphicFramePr>
        <p:xfrm>
          <a:off x="838200" y="2400437"/>
          <a:ext cx="10515601" cy="3382690"/>
        </p:xfrm>
        <a:graphic>
          <a:graphicData uri="http://schemas.openxmlformats.org/drawingml/2006/table">
            <a:tbl>
              <a:tblPr firstRow="1" bandRow="1">
                <a:tableStyleId>{3B4B98B0-60AC-42C2-AFA5-B58CD77FA1E5}</a:tableStyleId>
              </a:tblPr>
              <a:tblGrid>
                <a:gridCol w="2874077">
                  <a:extLst>
                    <a:ext uri="{9D8B030D-6E8A-4147-A177-3AD203B41FA5}">
                      <a16:colId xmlns:a16="http://schemas.microsoft.com/office/drawing/2014/main" val="1358199043"/>
                    </a:ext>
                  </a:extLst>
                </a:gridCol>
                <a:gridCol w="7641524">
                  <a:extLst>
                    <a:ext uri="{9D8B030D-6E8A-4147-A177-3AD203B41FA5}">
                      <a16:colId xmlns:a16="http://schemas.microsoft.com/office/drawing/2014/main" val="1410360175"/>
                    </a:ext>
                  </a:extLst>
                </a:gridCol>
              </a:tblGrid>
              <a:tr h="402266">
                <a:tc>
                  <a:txBody>
                    <a:bodyPr/>
                    <a:lstStyle/>
                    <a:p>
                      <a:r>
                        <a:rPr lang="en-US" sz="1800" dirty="0"/>
                        <a:t>PPE Type</a:t>
                      </a:r>
                    </a:p>
                  </a:txBody>
                  <a:tcPr marL="91424" marR="91424" marT="45712" marB="45712"/>
                </a:tc>
                <a:tc>
                  <a:txBody>
                    <a:bodyPr/>
                    <a:lstStyle/>
                    <a:p>
                      <a:r>
                        <a:rPr lang="en-US" sz="1800"/>
                        <a:t>Requirement</a:t>
                      </a:r>
                    </a:p>
                  </a:txBody>
                  <a:tcPr marL="91424" marR="91424" marT="45712" marB="45712"/>
                </a:tc>
                <a:extLst>
                  <a:ext uri="{0D108BD9-81ED-4DB2-BD59-A6C34878D82A}">
                    <a16:rowId xmlns:a16="http://schemas.microsoft.com/office/drawing/2014/main" val="2096169801"/>
                  </a:ext>
                </a:extLst>
              </a:tr>
              <a:tr h="402266">
                <a:tc>
                  <a:txBody>
                    <a:bodyPr/>
                    <a:lstStyle/>
                    <a:p>
                      <a:r>
                        <a:rPr lang="en-US" sz="1800"/>
                        <a:t>Attire</a:t>
                      </a:r>
                    </a:p>
                  </a:txBody>
                  <a:tcPr marL="91424" marR="91424" marT="45712" marB="45712"/>
                </a:tc>
                <a:tc>
                  <a:txBody>
                    <a:bodyPr/>
                    <a:lstStyle/>
                    <a:p>
                      <a:r>
                        <a:rPr lang="en-US" sz="1800"/>
                        <a:t>A combination of clothing and shoes that fully cover the legs and feet.</a:t>
                      </a:r>
                    </a:p>
                  </a:txBody>
                  <a:tcPr marL="91424" marR="91424" marT="45712" marB="45712"/>
                </a:tc>
                <a:extLst>
                  <a:ext uri="{0D108BD9-81ED-4DB2-BD59-A6C34878D82A}">
                    <a16:rowId xmlns:a16="http://schemas.microsoft.com/office/drawing/2014/main" val="1389043789"/>
                  </a:ext>
                </a:extLst>
              </a:tr>
              <a:tr h="402266">
                <a:tc>
                  <a:txBody>
                    <a:bodyPr/>
                    <a:lstStyle/>
                    <a:p>
                      <a:r>
                        <a:rPr lang="en-US" sz="1800"/>
                        <a:t>Lab Coat</a:t>
                      </a:r>
                    </a:p>
                  </a:txBody>
                  <a:tcPr marL="91424" marR="91424" marT="45712" marB="45712"/>
                </a:tc>
                <a:tc>
                  <a:txBody>
                    <a:bodyPr/>
                    <a:lstStyle/>
                    <a:p>
                      <a:r>
                        <a:rPr lang="en-US" sz="1800"/>
                        <a:t>Required when handling DCM.</a:t>
                      </a:r>
                    </a:p>
                  </a:txBody>
                  <a:tcPr marL="91424" marR="91424" marT="45712" marB="45712"/>
                </a:tc>
                <a:extLst>
                  <a:ext uri="{0D108BD9-81ED-4DB2-BD59-A6C34878D82A}">
                    <a16:rowId xmlns:a16="http://schemas.microsoft.com/office/drawing/2014/main" val="3694600793"/>
                  </a:ext>
                </a:extLst>
              </a:tr>
              <a:tr h="950810">
                <a:tc>
                  <a:txBody>
                    <a:bodyPr/>
                    <a:lstStyle/>
                    <a:p>
                      <a:r>
                        <a:rPr lang="en-US" sz="1800"/>
                        <a:t>Eye Protection</a:t>
                      </a:r>
                    </a:p>
                  </a:txBody>
                  <a:tcPr marL="91424" marR="91424" marT="45712" marB="45712"/>
                </a:tc>
                <a:tc>
                  <a:txBody>
                    <a:bodyPr/>
                    <a:lstStyle/>
                    <a:p>
                      <a:r>
                        <a:rPr lang="en-US" sz="1800"/>
                        <a:t>Safety glasses with side shields at a minimum.</a:t>
                      </a:r>
                    </a:p>
                    <a:p>
                      <a:r>
                        <a:rPr lang="en-US" sz="1800"/>
                        <a:t>Safety goggles when there is a greater risk of splashes and for spill cleanup.</a:t>
                      </a:r>
                    </a:p>
                  </a:txBody>
                  <a:tcPr marL="91424" marR="91424" marT="45712" marB="45712"/>
                </a:tc>
                <a:extLst>
                  <a:ext uri="{0D108BD9-81ED-4DB2-BD59-A6C34878D82A}">
                    <a16:rowId xmlns:a16="http://schemas.microsoft.com/office/drawing/2014/main" val="2674323618"/>
                  </a:ext>
                </a:extLst>
              </a:tr>
              <a:tr h="1225082">
                <a:tc>
                  <a:txBody>
                    <a:bodyPr/>
                    <a:lstStyle/>
                    <a:p>
                      <a:r>
                        <a:rPr lang="en-US" sz="1800"/>
                        <a:t>Respiratory Protection</a:t>
                      </a:r>
                    </a:p>
                  </a:txBody>
                  <a:tcPr marL="91424" marR="91424" marT="45712" marB="45712"/>
                </a:tc>
                <a:tc>
                  <a:txBody>
                    <a:bodyPr/>
                    <a:lstStyle/>
                    <a:p>
                      <a:r>
                        <a:rPr lang="en-US" sz="1800" dirty="0"/>
                        <a:t>Respiratory protection should not be needed if using engineering controls. Where required, additional training and entry into a respiratory protection program is required. Purifying respirators are not allowed for DCM.</a:t>
                      </a:r>
                    </a:p>
                  </a:txBody>
                  <a:tcPr marL="91424" marR="91424" marT="45712" marB="45712"/>
                </a:tc>
                <a:extLst>
                  <a:ext uri="{0D108BD9-81ED-4DB2-BD59-A6C34878D82A}">
                    <a16:rowId xmlns:a16="http://schemas.microsoft.com/office/drawing/2014/main" val="880392290"/>
                  </a:ext>
                </a:extLst>
              </a:tr>
            </a:tbl>
          </a:graphicData>
        </a:graphic>
      </p:graphicFrame>
    </p:spTree>
    <p:extLst>
      <p:ext uri="{BB962C8B-B14F-4D97-AF65-F5344CB8AC3E}">
        <p14:creationId xmlns:p14="http://schemas.microsoft.com/office/powerpoint/2010/main" val="3038480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9D41-1419-E7DE-ADE9-50BD53864E50}"/>
              </a:ext>
            </a:extLst>
          </p:cNvPr>
          <p:cNvSpPr>
            <a:spLocks noGrp="1"/>
          </p:cNvSpPr>
          <p:nvPr>
            <p:ph type="title"/>
          </p:nvPr>
        </p:nvSpPr>
        <p:spPr/>
        <p:txBody>
          <a:bodyPr/>
          <a:lstStyle/>
          <a:p>
            <a:r>
              <a:rPr lang="en-US" dirty="0"/>
              <a:t>Glove Use</a:t>
            </a:r>
          </a:p>
        </p:txBody>
      </p:sp>
      <p:sp>
        <p:nvSpPr>
          <p:cNvPr id="3" name="Content Placeholder 2">
            <a:extLst>
              <a:ext uri="{FF2B5EF4-FFF2-40B4-BE49-F238E27FC236}">
                <a16:creationId xmlns:a16="http://schemas.microsoft.com/office/drawing/2014/main" id="{887DEBC2-D454-F89C-8A45-99FA1A3FB779}"/>
              </a:ext>
            </a:extLst>
          </p:cNvPr>
          <p:cNvSpPr>
            <a:spLocks noGrp="1"/>
          </p:cNvSpPr>
          <p:nvPr>
            <p:ph idx="1"/>
          </p:nvPr>
        </p:nvSpPr>
        <p:spPr>
          <a:xfrm>
            <a:off x="838200" y="1825625"/>
            <a:ext cx="5257800" cy="4351338"/>
          </a:xfrm>
        </p:spPr>
        <p:txBody>
          <a:bodyPr/>
          <a:lstStyle/>
          <a:p>
            <a:r>
              <a:rPr lang="en-US" u="sng" dirty="0"/>
              <a:t>Low-Risk Work</a:t>
            </a:r>
          </a:p>
          <a:p>
            <a:pPr lvl="1"/>
            <a:r>
              <a:rPr lang="en-US" sz="2000" dirty="0"/>
              <a:t>Examples: Small volumes, low splash risk.</a:t>
            </a:r>
          </a:p>
          <a:p>
            <a:pPr lvl="1"/>
            <a:r>
              <a:rPr lang="en-US" sz="2000" dirty="0"/>
              <a:t>Double-glove with nitrile or nitrile/neoprene combination gloves (ex. Ansell 93-260)</a:t>
            </a:r>
          </a:p>
        </p:txBody>
      </p:sp>
      <p:sp>
        <p:nvSpPr>
          <p:cNvPr id="4" name="Content Placeholder 2">
            <a:extLst>
              <a:ext uri="{FF2B5EF4-FFF2-40B4-BE49-F238E27FC236}">
                <a16:creationId xmlns:a16="http://schemas.microsoft.com/office/drawing/2014/main" id="{A1A12019-755D-05AF-6017-24061FA5A316}"/>
              </a:ext>
            </a:extLst>
          </p:cNvPr>
          <p:cNvSpPr txBox="1">
            <a:spLocks/>
          </p:cNvSpPr>
          <p:nvPr/>
        </p:nvSpPr>
        <p:spPr>
          <a:xfrm>
            <a:off x="6096000"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a:t>Higher-Risk Work</a:t>
            </a:r>
          </a:p>
          <a:p>
            <a:pPr lvl="1"/>
            <a:r>
              <a:rPr lang="en-US" sz="2000" dirty="0"/>
              <a:t>Examples: Spill cleanup, large volumes, or greater splash or contact risk.</a:t>
            </a:r>
          </a:p>
          <a:p>
            <a:pPr lvl="1"/>
            <a:r>
              <a:rPr lang="en-US" sz="2000" dirty="0"/>
              <a:t>More resistant glove such as Ansell 02-100 liners or </a:t>
            </a:r>
            <a:r>
              <a:rPr lang="en-US" sz="2000" dirty="0" err="1"/>
              <a:t>SilverShield</a:t>
            </a:r>
            <a:r>
              <a:rPr lang="en-US" sz="2000" dirty="0"/>
              <a:t> gloves under a nitrile or nitrile/neoprene glove.</a:t>
            </a:r>
          </a:p>
        </p:txBody>
      </p:sp>
      <p:pic>
        <p:nvPicPr>
          <p:cNvPr id="5" name="Google Shape;564;p56" descr="A person wearing blue gloves&#10;&#10;Description automatically generated">
            <a:extLst>
              <a:ext uri="{FF2B5EF4-FFF2-40B4-BE49-F238E27FC236}">
                <a16:creationId xmlns:a16="http://schemas.microsoft.com/office/drawing/2014/main" id="{F8AB7EF8-2991-D7A2-312E-73E7FAB45396}"/>
              </a:ext>
            </a:extLst>
          </p:cNvPr>
          <p:cNvPicPr preferRelativeResize="0"/>
          <p:nvPr/>
        </p:nvPicPr>
        <p:blipFill rotWithShape="1">
          <a:blip r:embed="rId2">
            <a:alphaModFix/>
          </a:blip>
          <a:srcRect/>
          <a:stretch/>
        </p:blipFill>
        <p:spPr>
          <a:xfrm>
            <a:off x="1378639" y="3885910"/>
            <a:ext cx="3887044" cy="2838083"/>
          </a:xfrm>
          <a:prstGeom prst="rect">
            <a:avLst/>
          </a:prstGeom>
          <a:noFill/>
          <a:ln>
            <a:noFill/>
          </a:ln>
          <a:effectLst>
            <a:outerShdw blurRad="50800" dist="38100" dir="2700000" algn="tl" rotWithShape="0">
              <a:srgbClr val="000000">
                <a:alpha val="40000"/>
              </a:srgbClr>
            </a:outerShdw>
          </a:effectLst>
        </p:spPr>
      </p:pic>
      <p:grpSp>
        <p:nvGrpSpPr>
          <p:cNvPr id="6" name="Google Shape;567;p56">
            <a:extLst>
              <a:ext uri="{FF2B5EF4-FFF2-40B4-BE49-F238E27FC236}">
                <a16:creationId xmlns:a16="http://schemas.microsoft.com/office/drawing/2014/main" id="{5FA75885-3E4F-97CF-DB57-D42BED24593A}"/>
              </a:ext>
            </a:extLst>
          </p:cNvPr>
          <p:cNvGrpSpPr/>
          <p:nvPr/>
        </p:nvGrpSpPr>
        <p:grpSpPr>
          <a:xfrm>
            <a:off x="6183964" y="3850582"/>
            <a:ext cx="5829360" cy="2908738"/>
            <a:chOff x="4989640" y="3405138"/>
            <a:chExt cx="7592455" cy="3229189"/>
          </a:xfrm>
        </p:grpSpPr>
        <p:pic>
          <p:nvPicPr>
            <p:cNvPr id="7" name="Google Shape;568;p56" descr="A person wearing gloves and white coat&#10;&#10;Description automatically generated">
              <a:extLst>
                <a:ext uri="{FF2B5EF4-FFF2-40B4-BE49-F238E27FC236}">
                  <a16:creationId xmlns:a16="http://schemas.microsoft.com/office/drawing/2014/main" id="{6DC0BA99-8644-A967-32FD-39D79FFE8AA8}"/>
                </a:ext>
              </a:extLst>
            </p:cNvPr>
            <p:cNvPicPr preferRelativeResize="0"/>
            <p:nvPr/>
          </p:nvPicPr>
          <p:blipFill rotWithShape="1">
            <a:blip r:embed="rId3">
              <a:alphaModFix/>
            </a:blip>
            <a:srcRect/>
            <a:stretch/>
          </p:blipFill>
          <p:spPr>
            <a:xfrm>
              <a:off x="4989640" y="3405138"/>
              <a:ext cx="4111234" cy="3229189"/>
            </a:xfrm>
            <a:prstGeom prst="rect">
              <a:avLst/>
            </a:prstGeom>
            <a:noFill/>
            <a:ln>
              <a:noFill/>
            </a:ln>
          </p:spPr>
        </p:pic>
        <p:sp>
          <p:nvSpPr>
            <p:cNvPr id="8" name="Google Shape;569;p56">
              <a:extLst>
                <a:ext uri="{FF2B5EF4-FFF2-40B4-BE49-F238E27FC236}">
                  <a16:creationId xmlns:a16="http://schemas.microsoft.com/office/drawing/2014/main" id="{7C2BCF56-10F5-5C4B-51F1-1E0FB41C8D69}"/>
                </a:ext>
              </a:extLst>
            </p:cNvPr>
            <p:cNvSpPr/>
            <p:nvPr/>
          </p:nvSpPr>
          <p:spPr>
            <a:xfrm rot="10800000">
              <a:off x="9224682" y="4047564"/>
              <a:ext cx="831980" cy="363071"/>
            </a:xfrm>
            <a:prstGeom prst="rightArrow">
              <a:avLst>
                <a:gd name="adj1" fmla="val 50000"/>
                <a:gd name="adj2" fmla="val 50000"/>
              </a:avLst>
            </a:prstGeom>
            <a:solidFill>
              <a:srgbClr val="FF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9" name="Google Shape;570;p56">
              <a:extLst>
                <a:ext uri="{FF2B5EF4-FFF2-40B4-BE49-F238E27FC236}">
                  <a16:creationId xmlns:a16="http://schemas.microsoft.com/office/drawing/2014/main" id="{DEBD6333-4388-F44E-4B82-942AF92951BA}"/>
                </a:ext>
              </a:extLst>
            </p:cNvPr>
            <p:cNvSpPr/>
            <p:nvPr/>
          </p:nvSpPr>
          <p:spPr>
            <a:xfrm rot="10800000">
              <a:off x="9229164" y="5127812"/>
              <a:ext cx="831980" cy="363071"/>
            </a:xfrm>
            <a:prstGeom prst="rightArrow">
              <a:avLst>
                <a:gd name="adj1" fmla="val 50000"/>
                <a:gd name="adj2" fmla="val 50000"/>
              </a:avLst>
            </a:prstGeom>
            <a:solidFill>
              <a:srgbClr val="FF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Arial"/>
                <a:ea typeface="Arial"/>
                <a:cs typeface="Arial"/>
                <a:sym typeface="Arial"/>
              </a:endParaRPr>
            </a:p>
          </p:txBody>
        </p:sp>
        <p:sp>
          <p:nvSpPr>
            <p:cNvPr id="10" name="Google Shape;571;p56">
              <a:extLst>
                <a:ext uri="{FF2B5EF4-FFF2-40B4-BE49-F238E27FC236}">
                  <a16:creationId xmlns:a16="http://schemas.microsoft.com/office/drawing/2014/main" id="{CEC3E89B-E617-3E0C-BD75-00A8F78BC7E3}"/>
                </a:ext>
              </a:extLst>
            </p:cNvPr>
            <p:cNvSpPr txBox="1"/>
            <p:nvPr/>
          </p:nvSpPr>
          <p:spPr>
            <a:xfrm>
              <a:off x="10150770" y="3997767"/>
              <a:ext cx="1647600" cy="4515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2-100 liners</a:t>
              </a:r>
              <a:endParaRPr sz="1400" b="0" i="0" u="none" strike="noStrike" cap="none">
                <a:solidFill>
                  <a:srgbClr val="000000"/>
                </a:solidFill>
                <a:latin typeface="Arial"/>
                <a:ea typeface="Arial"/>
                <a:cs typeface="Arial"/>
                <a:sym typeface="Arial"/>
              </a:endParaRPr>
            </a:p>
          </p:txBody>
        </p:sp>
        <p:sp>
          <p:nvSpPr>
            <p:cNvPr id="11" name="Google Shape;572;p56">
              <a:extLst>
                <a:ext uri="{FF2B5EF4-FFF2-40B4-BE49-F238E27FC236}">
                  <a16:creationId xmlns:a16="http://schemas.microsoft.com/office/drawing/2014/main" id="{D76C2061-FB04-5156-9196-91306FD000FF}"/>
                </a:ext>
              </a:extLst>
            </p:cNvPr>
            <p:cNvSpPr txBox="1"/>
            <p:nvPr/>
          </p:nvSpPr>
          <p:spPr>
            <a:xfrm>
              <a:off x="10123895" y="5064547"/>
              <a:ext cx="2458200" cy="4515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050"/>
                <a:buFont typeface="Arial"/>
                <a:buNone/>
              </a:pPr>
              <a:r>
                <a:rPr lang="en-US" sz="1050" b="1" i="0" u="none" strike="noStrike" cap="none">
                  <a:solidFill>
                    <a:srgbClr val="000000"/>
                  </a:solidFill>
                  <a:latin typeface="Arial"/>
                  <a:ea typeface="Arial"/>
                  <a:cs typeface="Arial"/>
                  <a:sym typeface="Arial"/>
                </a:rPr>
                <a:t>93-260 gloves</a:t>
              </a:r>
              <a:endParaRPr sz="1400" b="0" i="0" u="none" strike="noStrike" cap="none">
                <a:solidFill>
                  <a:srgbClr val="000000"/>
                </a:solidFill>
                <a:latin typeface="Arial"/>
                <a:ea typeface="Arial"/>
                <a:cs typeface="Arial"/>
                <a:sym typeface="Arial"/>
              </a:endParaRPr>
            </a:p>
          </p:txBody>
        </p:sp>
        <p:sp>
          <p:nvSpPr>
            <p:cNvPr id="12" name="Google Shape;573;p56">
              <a:extLst>
                <a:ext uri="{FF2B5EF4-FFF2-40B4-BE49-F238E27FC236}">
                  <a16:creationId xmlns:a16="http://schemas.microsoft.com/office/drawing/2014/main" id="{B30D5733-2BE3-B0F5-F890-D29BB1E386A9}"/>
                </a:ext>
              </a:extLst>
            </p:cNvPr>
            <p:cNvSpPr txBox="1"/>
            <p:nvPr/>
          </p:nvSpPr>
          <p:spPr>
            <a:xfrm>
              <a:off x="10527285" y="4320498"/>
              <a:ext cx="627600" cy="779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50"/>
                <a:buFont typeface="Arial"/>
                <a:buNone/>
              </a:pPr>
              <a:r>
                <a:rPr lang="en-US" sz="225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sp>
        <p:nvSpPr>
          <p:cNvPr id="13" name="TextBox 12">
            <a:extLst>
              <a:ext uri="{FF2B5EF4-FFF2-40B4-BE49-F238E27FC236}">
                <a16:creationId xmlns:a16="http://schemas.microsoft.com/office/drawing/2014/main" id="{63987AF3-5893-28CD-D1D0-49271C469FCA}"/>
              </a:ext>
            </a:extLst>
          </p:cNvPr>
          <p:cNvSpPr txBox="1"/>
          <p:nvPr/>
        </p:nvSpPr>
        <p:spPr>
          <a:xfrm>
            <a:off x="9823015" y="185029"/>
            <a:ext cx="2190309" cy="1477328"/>
          </a:xfrm>
          <a:prstGeom prst="rect">
            <a:avLst/>
          </a:prstGeom>
          <a:noFill/>
        </p:spPr>
        <p:txBody>
          <a:bodyPr wrap="square" rtlCol="0">
            <a:spAutoFit/>
          </a:bodyPr>
          <a:lstStyle/>
          <a:p>
            <a:r>
              <a:rPr lang="en-US" i="1" dirty="0"/>
              <a:t>Note: Compatibility with other chemicals in use must also be assessed.</a:t>
            </a:r>
          </a:p>
        </p:txBody>
      </p:sp>
    </p:spTree>
    <p:extLst>
      <p:ext uri="{BB962C8B-B14F-4D97-AF65-F5344CB8AC3E}">
        <p14:creationId xmlns:p14="http://schemas.microsoft.com/office/powerpoint/2010/main" val="135526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4BAAE3B-0DAF-C7ED-2747-99875EDDE879}"/>
              </a:ext>
            </a:extLst>
          </p:cNvPr>
          <p:cNvPicPr>
            <a:picLocks noChangeAspect="1"/>
          </p:cNvPicPr>
          <p:nvPr/>
        </p:nvPicPr>
        <p:blipFill>
          <a:blip r:embed="rId2"/>
          <a:stretch>
            <a:fillRect/>
          </a:stretch>
        </p:blipFill>
        <p:spPr>
          <a:xfrm>
            <a:off x="6541053" y="2142329"/>
            <a:ext cx="4777381" cy="240063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3" name="Arc 1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A2B9F8-252E-7657-67FE-12DCC7E3FE9C}"/>
              </a:ext>
            </a:extLst>
          </p:cNvPr>
          <p:cNvSpPr>
            <a:spLocks noGrp="1"/>
          </p:cNvSpPr>
          <p:nvPr>
            <p:ph type="title"/>
          </p:nvPr>
        </p:nvSpPr>
        <p:spPr>
          <a:xfrm>
            <a:off x="838201" y="479493"/>
            <a:ext cx="5257800" cy="1325563"/>
          </a:xfrm>
        </p:spPr>
        <p:txBody>
          <a:bodyPr>
            <a:normAutofit/>
          </a:bodyPr>
          <a:lstStyle/>
          <a:p>
            <a:r>
              <a:rPr lang="en-US" dirty="0"/>
              <a:t>Glove Use Tips</a:t>
            </a:r>
          </a:p>
        </p:txBody>
      </p:sp>
      <p:sp>
        <p:nvSpPr>
          <p:cNvPr id="3" name="Content Placeholder 2">
            <a:extLst>
              <a:ext uri="{FF2B5EF4-FFF2-40B4-BE49-F238E27FC236}">
                <a16:creationId xmlns:a16="http://schemas.microsoft.com/office/drawing/2014/main" id="{1042CC8B-5154-75F7-DC43-9D64552795A2}"/>
              </a:ext>
            </a:extLst>
          </p:cNvPr>
          <p:cNvSpPr>
            <a:spLocks noGrp="1"/>
          </p:cNvSpPr>
          <p:nvPr>
            <p:ph idx="1"/>
          </p:nvPr>
        </p:nvSpPr>
        <p:spPr>
          <a:xfrm>
            <a:off x="838201" y="1984443"/>
            <a:ext cx="5257800" cy="4192520"/>
          </a:xfrm>
        </p:spPr>
        <p:txBody>
          <a:bodyPr>
            <a:normAutofit lnSpcReduction="10000"/>
          </a:bodyPr>
          <a:lstStyle/>
          <a:p>
            <a:r>
              <a:rPr lang="en-US" sz="2400" dirty="0"/>
              <a:t>Check that gloves meet the following guidelines. </a:t>
            </a:r>
          </a:p>
          <a:p>
            <a:pPr lvl="1"/>
            <a:r>
              <a:rPr lang="en-US" dirty="0"/>
              <a:t>Clean and fit well - snug but not too tight, allowing full range of motion.</a:t>
            </a:r>
          </a:p>
          <a:p>
            <a:pPr lvl="1"/>
            <a:r>
              <a:rPr lang="en-US" dirty="0"/>
              <a:t>Compatible and appropriate to the hazards, including DCM and other chemicals in use at the same time.</a:t>
            </a:r>
          </a:p>
          <a:p>
            <a:pPr lvl="1"/>
            <a:r>
              <a:rPr lang="en-US" dirty="0"/>
              <a:t>Covers hands and wrists in combination with lab coat. </a:t>
            </a:r>
          </a:p>
          <a:p>
            <a:pPr lvl="1"/>
            <a:r>
              <a:rPr lang="en-US" dirty="0"/>
              <a:t>Chosen to provide desired level of dexterity for procedures.</a:t>
            </a:r>
          </a:p>
          <a:p>
            <a:endParaRPr lang="en-US" sz="1700" dirty="0"/>
          </a:p>
        </p:txBody>
      </p:sp>
    </p:spTree>
    <p:extLst>
      <p:ext uri="{BB962C8B-B14F-4D97-AF65-F5344CB8AC3E}">
        <p14:creationId xmlns:p14="http://schemas.microsoft.com/office/powerpoint/2010/main" val="3927618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6CD22B-A0C5-1CB5-DBB0-921DE3D99E2E}"/>
              </a:ext>
            </a:extLst>
          </p:cNvPr>
          <p:cNvPicPr>
            <a:picLocks noChangeAspect="1"/>
          </p:cNvPicPr>
          <p:nvPr/>
        </p:nvPicPr>
        <p:blipFill>
          <a:blip r:embed="rId2">
            <a:duotone>
              <a:schemeClr val="bg2">
                <a:shade val="45000"/>
                <a:satMod val="135000"/>
              </a:schemeClr>
              <a:prstClr val="white"/>
            </a:duotone>
          </a:blip>
          <a:srcRect t="5279" b="10451"/>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8737CA-F36A-855A-BF66-BF58019724C3}"/>
              </a:ext>
            </a:extLst>
          </p:cNvPr>
          <p:cNvSpPr>
            <a:spLocks noGrp="1"/>
          </p:cNvSpPr>
          <p:nvPr>
            <p:ph type="title"/>
          </p:nvPr>
        </p:nvSpPr>
        <p:spPr>
          <a:xfrm>
            <a:off x="838200" y="365125"/>
            <a:ext cx="10515600" cy="1325563"/>
          </a:xfrm>
        </p:spPr>
        <p:txBody>
          <a:bodyPr>
            <a:normAutofit/>
          </a:bodyPr>
          <a:lstStyle/>
          <a:p>
            <a:r>
              <a:rPr lang="en-US" dirty="0"/>
              <a:t>Glove Use</a:t>
            </a:r>
          </a:p>
        </p:txBody>
      </p:sp>
      <p:graphicFrame>
        <p:nvGraphicFramePr>
          <p:cNvPr id="5" name="Content Placeholder 2">
            <a:extLst>
              <a:ext uri="{FF2B5EF4-FFF2-40B4-BE49-F238E27FC236}">
                <a16:creationId xmlns:a16="http://schemas.microsoft.com/office/drawing/2014/main" id="{1FE60EC6-D52B-9CC5-AC1C-F794C7BAD877}"/>
              </a:ext>
            </a:extLst>
          </p:cNvPr>
          <p:cNvGraphicFramePr>
            <a:graphicFrameLocks noGrp="1"/>
          </p:cNvGraphicFramePr>
          <p:nvPr>
            <p:ph idx="1"/>
            <p:extLst>
              <p:ext uri="{D42A27DB-BD31-4B8C-83A1-F6EECF244321}">
                <p14:modId xmlns:p14="http://schemas.microsoft.com/office/powerpoint/2010/main" val="18562259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12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6337C0-A87E-E694-FEB0-4D6EF210E591}"/>
              </a:ext>
            </a:extLst>
          </p:cNvPr>
          <p:cNvPicPr>
            <a:picLocks noChangeAspect="1"/>
          </p:cNvPicPr>
          <p:nvPr/>
        </p:nvPicPr>
        <p:blipFill>
          <a:blip r:embed="rId2">
            <a:duotone>
              <a:schemeClr val="bg2">
                <a:shade val="45000"/>
                <a:satMod val="135000"/>
              </a:schemeClr>
              <a:prstClr val="white"/>
            </a:duotone>
          </a:blip>
          <a:srcRect t="6932" b="8799"/>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13D0E-FEB9-269E-DD62-73C45C804831}"/>
              </a:ext>
            </a:extLst>
          </p:cNvPr>
          <p:cNvSpPr>
            <a:spLocks noGrp="1"/>
          </p:cNvSpPr>
          <p:nvPr>
            <p:ph type="title"/>
          </p:nvPr>
        </p:nvSpPr>
        <p:spPr>
          <a:xfrm>
            <a:off x="838200" y="365125"/>
            <a:ext cx="10515600" cy="1325563"/>
          </a:xfrm>
        </p:spPr>
        <p:txBody>
          <a:bodyPr>
            <a:normAutofit/>
          </a:bodyPr>
          <a:lstStyle/>
          <a:p>
            <a:r>
              <a:rPr lang="en-US" dirty="0"/>
              <a:t>Objectives</a:t>
            </a:r>
          </a:p>
        </p:txBody>
      </p:sp>
      <p:graphicFrame>
        <p:nvGraphicFramePr>
          <p:cNvPr id="5" name="Content Placeholder 2">
            <a:extLst>
              <a:ext uri="{FF2B5EF4-FFF2-40B4-BE49-F238E27FC236}">
                <a16:creationId xmlns:a16="http://schemas.microsoft.com/office/drawing/2014/main" id="{B4B027BA-B16F-D87D-3796-FA8D92A1F8BE}"/>
              </a:ext>
            </a:extLst>
          </p:cNvPr>
          <p:cNvGraphicFramePr>
            <a:graphicFrameLocks noGrp="1"/>
          </p:cNvGraphicFramePr>
          <p:nvPr>
            <p:ph idx="1"/>
            <p:extLst>
              <p:ext uri="{D42A27DB-BD31-4B8C-83A1-F6EECF244321}">
                <p14:modId xmlns:p14="http://schemas.microsoft.com/office/powerpoint/2010/main" val="37157920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4557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9E91F5-91A4-0C27-05B5-929C3DD37D70}"/>
              </a:ext>
            </a:extLst>
          </p:cNvPr>
          <p:cNvSpPr>
            <a:spLocks noGrp="1"/>
          </p:cNvSpPr>
          <p:nvPr>
            <p:ph type="title"/>
          </p:nvPr>
        </p:nvSpPr>
        <p:spPr>
          <a:xfrm>
            <a:off x="838198" y="978408"/>
            <a:ext cx="4607052" cy="1106424"/>
          </a:xfrm>
        </p:spPr>
        <p:txBody>
          <a:bodyPr>
            <a:normAutofit/>
          </a:bodyPr>
          <a:lstStyle/>
          <a:p>
            <a:r>
              <a:rPr lang="en-US" sz="2900"/>
              <a:t>Glove Removal</a:t>
            </a:r>
          </a:p>
        </p:txBody>
      </p:sp>
      <p:sp>
        <p:nvSpPr>
          <p:cNvPr id="14" name="Rectangle 13">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50A854-AC04-F869-FDE0-CE6A883D62E3}"/>
              </a:ext>
            </a:extLst>
          </p:cNvPr>
          <p:cNvSpPr>
            <a:spLocks noGrp="1"/>
          </p:cNvSpPr>
          <p:nvPr>
            <p:ph idx="1"/>
          </p:nvPr>
        </p:nvSpPr>
        <p:spPr>
          <a:xfrm>
            <a:off x="841246" y="2368296"/>
            <a:ext cx="4607052" cy="3502152"/>
          </a:xfrm>
        </p:spPr>
        <p:txBody>
          <a:bodyPr>
            <a:normAutofit fontScale="92500"/>
          </a:bodyPr>
          <a:lstStyle/>
          <a:p>
            <a:pPr marL="457200" lvl="0" indent="-342900">
              <a:spcBef>
                <a:spcPts val="750"/>
              </a:spcBef>
              <a:buSzPct val="108108"/>
            </a:pPr>
            <a:r>
              <a:rPr lang="en-US" sz="2400" dirty="0"/>
              <a:t>Ensure the glove exteriors do not touch your skin during removal.</a:t>
            </a:r>
          </a:p>
          <a:p>
            <a:pPr marL="457200" lvl="0" indent="-342900">
              <a:spcBef>
                <a:spcPts val="0"/>
              </a:spcBef>
              <a:buSzPct val="108108"/>
            </a:pPr>
            <a:r>
              <a:rPr lang="en-US" sz="2400" dirty="0"/>
              <a:t>Pinch the wrist of one glove without touching your skin and peel it off, turning it inside out.</a:t>
            </a:r>
          </a:p>
          <a:p>
            <a:pPr marL="457200" lvl="0" indent="-342900">
              <a:spcBef>
                <a:spcPts val="0"/>
              </a:spcBef>
              <a:buSzPct val="108108"/>
            </a:pPr>
            <a:r>
              <a:rPr lang="en-US" sz="2400" dirty="0"/>
              <a:t>Slide an ungloved finger under the wrist of the remaining glove and peel it off, enclosing the first glove inside.</a:t>
            </a:r>
          </a:p>
          <a:p>
            <a:pPr marL="457200" lvl="0" indent="-342900">
              <a:spcBef>
                <a:spcPts val="0"/>
              </a:spcBef>
              <a:buSzPct val="108108"/>
            </a:pPr>
            <a:r>
              <a:rPr lang="en-US" sz="2400" dirty="0"/>
              <a:t>Place the gloves in a designated hazardous waste container.</a:t>
            </a:r>
          </a:p>
          <a:p>
            <a:endParaRPr lang="en-US" sz="1800" dirty="0"/>
          </a:p>
        </p:txBody>
      </p:sp>
      <p:pic>
        <p:nvPicPr>
          <p:cNvPr id="4" name="Google Shape;593;p59">
            <a:extLst>
              <a:ext uri="{FF2B5EF4-FFF2-40B4-BE49-F238E27FC236}">
                <a16:creationId xmlns:a16="http://schemas.microsoft.com/office/drawing/2014/main" id="{F5A81E72-4491-E32F-FBEC-A60E6FFA8904}"/>
              </a:ext>
            </a:extLst>
          </p:cNvPr>
          <p:cNvPicPr preferRelativeResize="0"/>
          <p:nvPr/>
        </p:nvPicPr>
        <p:blipFill rotWithShape="1">
          <a:blip r:embed="rId2"/>
          <a:srcRect l="749" r="-746" b="10403"/>
          <a:stretch/>
        </p:blipFill>
        <p:spPr>
          <a:xfrm>
            <a:off x="6324599" y="10"/>
            <a:ext cx="5457817" cy="3337549"/>
          </a:xfrm>
          <a:prstGeom prst="rect">
            <a:avLst/>
          </a:prstGeom>
          <a:noFill/>
        </p:spPr>
      </p:pic>
      <p:pic>
        <p:nvPicPr>
          <p:cNvPr id="5" name="Google Shape;594;p59" descr="A person wearing black gloves&#10;&#10;AI-generated content may be incorrect.">
            <a:extLst>
              <a:ext uri="{FF2B5EF4-FFF2-40B4-BE49-F238E27FC236}">
                <a16:creationId xmlns:a16="http://schemas.microsoft.com/office/drawing/2014/main" id="{6680DB4B-5311-CED2-72E3-FB126EB271B4}"/>
              </a:ext>
            </a:extLst>
          </p:cNvPr>
          <p:cNvPicPr preferRelativeResize="0"/>
          <p:nvPr/>
        </p:nvPicPr>
        <p:blipFill rotWithShape="1">
          <a:blip r:embed="rId3"/>
          <a:srcRect r="3" b="3701"/>
          <a:stretch/>
        </p:blipFill>
        <p:spPr>
          <a:xfrm>
            <a:off x="6324590" y="3520439"/>
            <a:ext cx="5457817" cy="3337561"/>
          </a:xfrm>
          <a:prstGeom prst="rect">
            <a:avLst/>
          </a:prstGeom>
          <a:noFill/>
        </p:spPr>
      </p:pic>
    </p:spTree>
    <p:extLst>
      <p:ext uri="{BB962C8B-B14F-4D97-AF65-F5344CB8AC3E}">
        <p14:creationId xmlns:p14="http://schemas.microsoft.com/office/powerpoint/2010/main" val="874654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6DFFE-009D-4DEE-9559-FFFA90223880}"/>
              </a:ext>
            </a:extLst>
          </p:cNvPr>
          <p:cNvSpPr>
            <a:spLocks noGrp="1"/>
          </p:cNvSpPr>
          <p:nvPr>
            <p:ph type="title"/>
          </p:nvPr>
        </p:nvSpPr>
        <p:spPr>
          <a:xfrm>
            <a:off x="589009" y="502400"/>
            <a:ext cx="3367171" cy="1818064"/>
          </a:xfrm>
        </p:spPr>
        <p:txBody>
          <a:bodyPr>
            <a:normAutofit/>
          </a:bodyPr>
          <a:lstStyle/>
          <a:p>
            <a:pPr algn="ctr"/>
            <a:r>
              <a:rPr lang="en-US" sz="2800"/>
              <a:t>Avoid Cross-Contamination</a:t>
            </a:r>
          </a:p>
        </p:txBody>
      </p:sp>
      <p:pic>
        <p:nvPicPr>
          <p:cNvPr id="5" name="Picture 4">
            <a:extLst>
              <a:ext uri="{FF2B5EF4-FFF2-40B4-BE49-F238E27FC236}">
                <a16:creationId xmlns:a16="http://schemas.microsoft.com/office/drawing/2014/main" id="{9F4853F6-2FE6-AC75-804F-E5EDFF44DFCA}"/>
              </a:ext>
            </a:extLst>
          </p:cNvPr>
          <p:cNvPicPr>
            <a:picLocks noChangeAspect="1"/>
          </p:cNvPicPr>
          <p:nvPr/>
        </p:nvPicPr>
        <p:blipFill>
          <a:blip r:embed="rId2"/>
          <a:srcRect t="11569" b="16794"/>
          <a:stretch>
            <a:fillRect/>
          </a:stretch>
        </p:blipFill>
        <p:spPr>
          <a:xfrm>
            <a:off x="4555236" y="6"/>
            <a:ext cx="7636763" cy="2762724"/>
          </a:xfrm>
          <a:prstGeom prst="rect">
            <a:avLst/>
          </a:prstGeom>
        </p:spPr>
      </p:pic>
      <p:sp>
        <p:nvSpPr>
          <p:cNvPr id="12" name="Rectangle 11">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 name="Picture 3">
            <a:extLst>
              <a:ext uri="{FF2B5EF4-FFF2-40B4-BE49-F238E27FC236}">
                <a16:creationId xmlns:a16="http://schemas.microsoft.com/office/drawing/2014/main" id="{218A0F94-7CFB-C559-1616-36CDA6304762}"/>
              </a:ext>
            </a:extLst>
          </p:cNvPr>
          <p:cNvPicPr>
            <a:picLocks noChangeAspect="1"/>
          </p:cNvPicPr>
          <p:nvPr/>
        </p:nvPicPr>
        <p:blipFill>
          <a:blip r:embed="rId3"/>
          <a:srcRect l="10382" r="4362" b="3"/>
          <a:stretch>
            <a:fillRect/>
          </a:stretch>
        </p:blipFill>
        <p:spPr>
          <a:xfrm>
            <a:off x="-1" y="2826737"/>
            <a:ext cx="4565779" cy="4031263"/>
          </a:xfrm>
          <a:prstGeom prst="rect">
            <a:avLst/>
          </a:prstGeom>
        </p:spPr>
      </p:pic>
      <p:sp>
        <p:nvSpPr>
          <p:cNvPr id="3" name="Content Placeholder 2">
            <a:extLst>
              <a:ext uri="{FF2B5EF4-FFF2-40B4-BE49-F238E27FC236}">
                <a16:creationId xmlns:a16="http://schemas.microsoft.com/office/drawing/2014/main" id="{DFB378B5-A1D5-8806-E976-6F048498E88A}"/>
              </a:ext>
            </a:extLst>
          </p:cNvPr>
          <p:cNvSpPr>
            <a:spLocks noGrp="1"/>
          </p:cNvSpPr>
          <p:nvPr>
            <p:ph idx="1"/>
          </p:nvPr>
        </p:nvSpPr>
        <p:spPr>
          <a:xfrm>
            <a:off x="5164834" y="3204995"/>
            <a:ext cx="6445919" cy="3334027"/>
          </a:xfrm>
        </p:spPr>
        <p:txBody>
          <a:bodyPr anchor="ctr">
            <a:normAutofit lnSpcReduction="10000"/>
          </a:bodyPr>
          <a:lstStyle/>
          <a:p>
            <a:r>
              <a:rPr lang="en-US" sz="2400" dirty="0"/>
              <a:t>Avoid touching personal items like cell phones while wearing gloves.</a:t>
            </a:r>
          </a:p>
          <a:p>
            <a:r>
              <a:rPr lang="en-US" sz="2400" dirty="0"/>
              <a:t>Do not touch your face or clothing with gloves.</a:t>
            </a:r>
          </a:p>
          <a:p>
            <a:r>
              <a:rPr lang="en-US" sz="2400" dirty="0"/>
              <a:t>Do not bring chemicals or contaminated materials into demarcated clean areas within the lab.</a:t>
            </a:r>
          </a:p>
          <a:p>
            <a:r>
              <a:rPr lang="en-US" sz="2400" dirty="0"/>
              <a:t>Do not wear gloves outside the lab.</a:t>
            </a:r>
          </a:p>
          <a:p>
            <a:r>
              <a:rPr lang="en-US" sz="2400" dirty="0"/>
              <a:t>Wash your hands after removing gloves and before leaving the lab.</a:t>
            </a:r>
          </a:p>
        </p:txBody>
      </p:sp>
      <p:sp>
        <p:nvSpPr>
          <p:cNvPr id="14" name="Rectangle 13">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625748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09F535-C1D7-0361-9787-6CF32F1AA432}"/>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Emergency Procedures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68D0960-1723-0471-667C-36FDCC0F1678}"/>
              </a:ext>
            </a:extLst>
          </p:cNvPr>
          <p:cNvGraphicFramePr>
            <a:graphicFrameLocks noGrp="1"/>
          </p:cNvGraphicFramePr>
          <p:nvPr>
            <p:ph idx="1"/>
            <p:extLst>
              <p:ext uri="{D42A27DB-BD31-4B8C-83A1-F6EECF244321}">
                <p14:modId xmlns:p14="http://schemas.microsoft.com/office/powerpoint/2010/main" val="3768950348"/>
              </p:ext>
            </p:extLst>
          </p:nvPr>
        </p:nvGraphicFramePr>
        <p:xfrm>
          <a:off x="838200" y="1587970"/>
          <a:ext cx="10515600" cy="4564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362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2C236D-FD97-BB90-417F-83D73AD9A5F2}"/>
              </a:ext>
            </a:extLst>
          </p:cNvPr>
          <p:cNvSpPr>
            <a:spLocks noGrp="1"/>
          </p:cNvSpPr>
          <p:nvPr>
            <p:ph type="title"/>
          </p:nvPr>
        </p:nvSpPr>
        <p:spPr>
          <a:xfrm>
            <a:off x="1115568" y="509521"/>
            <a:ext cx="10232136" cy="1014984"/>
          </a:xfrm>
        </p:spPr>
        <p:txBody>
          <a:bodyPr>
            <a:normAutofit/>
          </a:bodyPr>
          <a:lstStyle/>
          <a:p>
            <a:r>
              <a:rPr lang="en-US" sz="4000"/>
              <a:t>Emergency Procedures</a:t>
            </a:r>
          </a:p>
        </p:txBody>
      </p:sp>
      <p:sp>
        <p:nvSpPr>
          <p:cNvPr id="13" name="Rectangle 12">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9652C157-F90B-7937-7558-96AA3791BCDE}"/>
              </a:ext>
            </a:extLst>
          </p:cNvPr>
          <p:cNvGraphicFramePr>
            <a:graphicFrameLocks noGrp="1"/>
          </p:cNvGraphicFramePr>
          <p:nvPr>
            <p:ph idx="1"/>
            <p:extLst>
              <p:ext uri="{D42A27DB-BD31-4B8C-83A1-F6EECF244321}">
                <p14:modId xmlns:p14="http://schemas.microsoft.com/office/powerpoint/2010/main" val="3052929790"/>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1441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DA6B0-7201-9166-29B7-5F00931B0536}"/>
              </a:ext>
            </a:extLst>
          </p:cNvPr>
          <p:cNvSpPr>
            <a:spLocks noGrp="1"/>
          </p:cNvSpPr>
          <p:nvPr>
            <p:ph type="title"/>
          </p:nvPr>
        </p:nvSpPr>
        <p:spPr>
          <a:xfrm>
            <a:off x="793662" y="386930"/>
            <a:ext cx="10066122" cy="1298448"/>
          </a:xfrm>
        </p:spPr>
        <p:txBody>
          <a:bodyPr anchor="b">
            <a:normAutofit/>
          </a:bodyPr>
          <a:lstStyle/>
          <a:p>
            <a:r>
              <a:rPr lang="en-US" sz="4800"/>
              <a:t>Emergency Procedures</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BCCAD0-F911-2BB6-BDDA-CEA2070F21ED}"/>
              </a:ext>
            </a:extLst>
          </p:cNvPr>
          <p:cNvSpPr>
            <a:spLocks noGrp="1"/>
          </p:cNvSpPr>
          <p:nvPr>
            <p:ph idx="1"/>
          </p:nvPr>
        </p:nvSpPr>
        <p:spPr>
          <a:xfrm>
            <a:off x="793662" y="2389218"/>
            <a:ext cx="4530898" cy="3933504"/>
          </a:xfrm>
          <a:ln>
            <a:noFill/>
          </a:ln>
        </p:spPr>
        <p:txBody>
          <a:bodyPr anchor="ctr">
            <a:normAutofit lnSpcReduction="10000"/>
          </a:bodyPr>
          <a:lstStyle/>
          <a:p>
            <a:pPr marL="457200" lvl="0" indent="-334010">
              <a:spcBef>
                <a:spcPts val="750"/>
              </a:spcBef>
              <a:buSzPct val="100000"/>
            </a:pPr>
            <a:r>
              <a:rPr lang="en-US" sz="1600" dirty="0"/>
              <a:t>Sharps Injury</a:t>
            </a:r>
          </a:p>
          <a:p>
            <a:pPr marL="914400" lvl="1" indent="-334010">
              <a:spcBef>
                <a:spcPts val="0"/>
              </a:spcBef>
              <a:buSzPct val="120000"/>
            </a:pPr>
            <a:r>
              <a:rPr lang="en-US" sz="1600" dirty="0"/>
              <a:t>Injection of DCM, such as through a needlestick injury, can cause significant tissue damage. See “</a:t>
            </a:r>
            <a:r>
              <a:rPr lang="en-US" sz="16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Safety First: A Recent Case of a Dichloromethane Injection Injury</a:t>
            </a:r>
            <a:r>
              <a:rPr lang="en-US" sz="1600" dirty="0"/>
              <a:t>” </a:t>
            </a:r>
            <a:r>
              <a:rPr lang="en-US" sz="1600" dirty="0">
                <a:solidFill>
                  <a:schemeClr val="tx2">
                    <a:lumMod val="49000"/>
                    <a:lumOff val="51000"/>
                  </a:schemeClr>
                </a:solidFill>
              </a:rPr>
              <a:t>(</a:t>
            </a:r>
            <a:r>
              <a:rPr lang="en-US" sz="1600" u="sng" dirty="0">
                <a:solidFill>
                  <a:schemeClr val="tx2">
                    <a:lumMod val="49000"/>
                    <a:lumOff val="51000"/>
                  </a:schemeClr>
                </a:solidFill>
                <a:hlinkClick r:id="rId2">
                  <a:extLst>
                    <a:ext uri="{A12FA001-AC4F-418D-AE19-62706E023703}">
                      <ahyp:hlinkClr xmlns:ahyp="http://schemas.microsoft.com/office/drawing/2018/hyperlinkcolor" val="tx"/>
                    </a:ext>
                  </a:extLst>
                </a:hlinkClick>
              </a:rPr>
              <a:t>ACS Cent. Sci. 2020, 6, 2, 83–86</a:t>
            </a:r>
            <a:r>
              <a:rPr lang="en-US" sz="1600" dirty="0">
                <a:solidFill>
                  <a:schemeClr val="tx2">
                    <a:lumMod val="49000"/>
                    <a:lumOff val="51000"/>
                  </a:schemeClr>
                </a:solidFill>
              </a:rPr>
              <a:t>)</a:t>
            </a:r>
            <a:r>
              <a:rPr lang="en-US" sz="1600" dirty="0"/>
              <a:t>. </a:t>
            </a:r>
            <a:r>
              <a:rPr lang="en-US" sz="1600" b="1" dirty="0"/>
              <a:t>Note that there are graphic images in the paper.</a:t>
            </a:r>
          </a:p>
          <a:p>
            <a:pPr marL="914400" lvl="1" indent="-334010">
              <a:spcBef>
                <a:spcPts val="0"/>
              </a:spcBef>
              <a:buSzPct val="120000"/>
            </a:pPr>
            <a:r>
              <a:rPr lang="en-US" sz="16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Seek immediate medical assistance.</a:t>
            </a:r>
            <a:r>
              <a:rPr lang="en-US" sz="1600" dirty="0"/>
              <a:t> Notify your supervisor and EHS.</a:t>
            </a:r>
          </a:p>
          <a:p>
            <a:pPr marL="914400" lvl="1" indent="-334010">
              <a:spcBef>
                <a:spcPts val="0"/>
              </a:spcBef>
              <a:buSzPct val="120000"/>
            </a:pPr>
            <a:r>
              <a:rPr lang="en-US" sz="1600" dirty="0"/>
              <a:t>Significant tissue damage may occur without prompt treatment at a hospital. Clearly state that dichloromethane (methylene chloride) was involved in the injury, provide the SDS, and describe any symptoms such as discoloration or feeling of heat in the affected area.</a:t>
            </a:r>
          </a:p>
          <a:p>
            <a:endParaRPr lang="en-US" sz="1400" dirty="0"/>
          </a:p>
        </p:txBody>
      </p:sp>
      <p:pic>
        <p:nvPicPr>
          <p:cNvPr id="6" name="Picture 5">
            <a:extLst>
              <a:ext uri="{FF2B5EF4-FFF2-40B4-BE49-F238E27FC236}">
                <a16:creationId xmlns:a16="http://schemas.microsoft.com/office/drawing/2014/main" id="{07FCD76F-16BF-3A86-BAC6-2E1BF67FCC37}"/>
              </a:ext>
            </a:extLst>
          </p:cNvPr>
          <p:cNvPicPr>
            <a:picLocks noChangeAspect="1"/>
          </p:cNvPicPr>
          <p:nvPr/>
        </p:nvPicPr>
        <p:blipFill>
          <a:blip r:embed="rId3"/>
          <a:stretch>
            <a:fillRect/>
          </a:stretch>
        </p:blipFill>
        <p:spPr>
          <a:xfrm>
            <a:off x="5911532" y="2487277"/>
            <a:ext cx="5150277" cy="3708199"/>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175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DB544D6-0020-0C73-B1B8-8BB6C16716BC}"/>
              </a:ext>
            </a:extLst>
          </p:cNvPr>
          <p:cNvSpPr>
            <a:spLocks noGrp="1"/>
          </p:cNvSpPr>
          <p:nvPr>
            <p:ph type="title"/>
          </p:nvPr>
        </p:nvSpPr>
        <p:spPr>
          <a:xfrm>
            <a:off x="1137038" y="609597"/>
            <a:ext cx="8903433" cy="1330841"/>
          </a:xfrm>
        </p:spPr>
        <p:txBody>
          <a:bodyPr>
            <a:normAutofit/>
          </a:bodyPr>
          <a:lstStyle/>
          <a:p>
            <a:r>
              <a:rPr lang="en-US"/>
              <a:t>Emergency Procedures</a:t>
            </a:r>
            <a:endParaRPr lang="en-US" dirty="0"/>
          </a:p>
        </p:txBody>
      </p:sp>
      <p:sp>
        <p:nvSpPr>
          <p:cNvPr id="3" name="Content Placeholder 2">
            <a:extLst>
              <a:ext uri="{FF2B5EF4-FFF2-40B4-BE49-F238E27FC236}">
                <a16:creationId xmlns:a16="http://schemas.microsoft.com/office/drawing/2014/main" id="{0FE92190-3A73-85D6-7572-2A5CFCFF4139}"/>
              </a:ext>
            </a:extLst>
          </p:cNvPr>
          <p:cNvSpPr>
            <a:spLocks noGrp="1"/>
          </p:cNvSpPr>
          <p:nvPr>
            <p:ph idx="1"/>
          </p:nvPr>
        </p:nvSpPr>
        <p:spPr>
          <a:xfrm>
            <a:off x="1137038" y="2194100"/>
            <a:ext cx="5126303" cy="3908588"/>
          </a:xfrm>
        </p:spPr>
        <p:txBody>
          <a:bodyPr vert="horz" lIns="91440" tIns="45720" rIns="91440" bIns="45720" rtlCol="0" anchor="t">
            <a:normAutofit/>
          </a:bodyPr>
          <a:lstStyle/>
          <a:p>
            <a:r>
              <a:rPr lang="en-US" sz="2000" dirty="0"/>
              <a:t>Spills outside fume hood or ventilated enclosure:</a:t>
            </a:r>
          </a:p>
          <a:p>
            <a:pPr lvl="1"/>
            <a:r>
              <a:rPr lang="en-US" sz="2000" dirty="0"/>
              <a:t>Alert others of the spill.</a:t>
            </a:r>
          </a:p>
          <a:p>
            <a:pPr lvl="1"/>
            <a:r>
              <a:rPr lang="en-US" sz="2000" dirty="0"/>
              <a:t>If able to do so, open up all fume hoods in the lab and press “Emergency Max” mode.</a:t>
            </a:r>
          </a:p>
          <a:p>
            <a:pPr lvl="1"/>
            <a:r>
              <a:rPr lang="en-US" sz="2000" dirty="0"/>
              <a:t>Evacuate to a safe distance and prevent entry.</a:t>
            </a:r>
          </a:p>
          <a:p>
            <a:pPr lvl="1"/>
            <a:r>
              <a:rPr lang="en-US" sz="2000" dirty="0"/>
              <a:t>Contact EHS.</a:t>
            </a:r>
          </a:p>
          <a:p>
            <a:pPr lvl="1"/>
            <a:r>
              <a:rPr lang="en-US" sz="2000" dirty="0"/>
              <a:t>Remain in a safe location until EHS or other response personnel arrive.</a:t>
            </a:r>
          </a:p>
        </p:txBody>
      </p:sp>
      <p:sp>
        <p:nvSpPr>
          <p:cNvPr id="13" name="Freeform: Shape 12">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4954CB4B-33C5-8BD4-8912-A2C35903627E}"/>
              </a:ext>
            </a:extLst>
          </p:cNvPr>
          <p:cNvPicPr>
            <a:picLocks noChangeAspect="1"/>
          </p:cNvPicPr>
          <p:nvPr/>
        </p:nvPicPr>
        <p:blipFill>
          <a:blip r:embed="rId2"/>
          <a:srcRect b="8419"/>
          <a:stretch>
            <a:fillRect/>
          </a:stretch>
        </p:blipFill>
        <p:spPr>
          <a:xfrm>
            <a:off x="7016376" y="2183362"/>
            <a:ext cx="4357896" cy="3732941"/>
          </a:xfrm>
          <a:prstGeom prst="rect">
            <a:avLst/>
          </a:prstGeom>
        </p:spPr>
      </p:pic>
      <p:sp>
        <p:nvSpPr>
          <p:cNvPr id="15" name="Rectangle 6">
            <a:extLst>
              <a:ext uri="{FF2B5EF4-FFF2-40B4-BE49-F238E27FC236}">
                <a16:creationId xmlns:a16="http://schemas.microsoft.com/office/drawing/2014/main" id="{EFF9196C-3887-4B80-8671-3CA6705C1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639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510E6-FD2C-4639-7801-3A153D08DAEC}"/>
              </a:ext>
            </a:extLst>
          </p:cNvPr>
          <p:cNvSpPr>
            <a:spLocks noGrp="1"/>
          </p:cNvSpPr>
          <p:nvPr>
            <p:ph type="title"/>
          </p:nvPr>
        </p:nvSpPr>
        <p:spPr>
          <a:xfrm>
            <a:off x="838200" y="365125"/>
            <a:ext cx="10515600" cy="1325563"/>
          </a:xfrm>
        </p:spPr>
        <p:txBody>
          <a:bodyPr>
            <a:normAutofit/>
          </a:bodyPr>
          <a:lstStyle/>
          <a:p>
            <a:r>
              <a:rPr lang="en-US" dirty="0"/>
              <a:t>Emergency Procedures</a:t>
            </a:r>
          </a:p>
        </p:txBody>
      </p:sp>
      <p:sp>
        <p:nvSpPr>
          <p:cNvPr id="3" name="Content Placeholder 2">
            <a:extLst>
              <a:ext uri="{FF2B5EF4-FFF2-40B4-BE49-F238E27FC236}">
                <a16:creationId xmlns:a16="http://schemas.microsoft.com/office/drawing/2014/main" id="{0FE479E0-F98B-FFC9-DCDA-E990A086545D}"/>
              </a:ext>
            </a:extLst>
          </p:cNvPr>
          <p:cNvSpPr>
            <a:spLocks noGrp="1"/>
          </p:cNvSpPr>
          <p:nvPr>
            <p:ph idx="1"/>
          </p:nvPr>
        </p:nvSpPr>
        <p:spPr>
          <a:xfrm>
            <a:off x="838201" y="1690688"/>
            <a:ext cx="5062869" cy="4802187"/>
          </a:xfrm>
        </p:spPr>
        <p:txBody>
          <a:bodyPr>
            <a:normAutofit lnSpcReduction="10000"/>
          </a:bodyPr>
          <a:lstStyle/>
          <a:p>
            <a:r>
              <a:rPr lang="en-US" sz="1800" dirty="0"/>
              <a:t>Spill inside fume hood or ventilated enclosure:</a:t>
            </a:r>
          </a:p>
          <a:p>
            <a:pPr lvl="1"/>
            <a:r>
              <a:rPr lang="en-US" sz="1800" dirty="0"/>
              <a:t>A person may assist in the clean-up effort of small amounts of DCM in a properly functioning fume hood if trained and comfortable.</a:t>
            </a:r>
          </a:p>
          <a:p>
            <a:pPr lvl="1"/>
            <a:r>
              <a:rPr lang="en-US" sz="1800" dirty="0"/>
              <a:t>Wear PPE described above and use appropriate spill supplies such as absorbent pads and tongs.</a:t>
            </a:r>
          </a:p>
          <a:p>
            <a:pPr lvl="1"/>
            <a:r>
              <a:rPr lang="en-US" sz="1800" dirty="0"/>
              <a:t>Collect debris in appropriate container made of a compatible material such as high-density polyethylene (HDPE) that can be sealed.</a:t>
            </a:r>
          </a:p>
          <a:p>
            <a:pPr lvl="1"/>
            <a:r>
              <a:rPr lang="en-US" sz="1800" dirty="0"/>
              <a:t>Label container with appropriately completed hazardous waste tag and request a waste pickup from EHS.</a:t>
            </a:r>
          </a:p>
          <a:p>
            <a:pPr lvl="1"/>
            <a:r>
              <a:rPr lang="en-US" sz="1800" dirty="0"/>
              <a:t>If not trained or if uncomfortable with cleanup, close the fume hood sash and contact EHS.</a:t>
            </a:r>
            <a:endParaRPr lang="en-US" sz="1800" dirty="0">
              <a:solidFill>
                <a:srgbClr val="FF0000"/>
              </a:solidFill>
            </a:endParaRPr>
          </a:p>
        </p:txBody>
      </p:sp>
      <p:pic>
        <p:nvPicPr>
          <p:cNvPr id="4" name="Picture 3" descr="A beaker with a broken glass&#10;&#10;AI-generated content may be incorrect.">
            <a:extLst>
              <a:ext uri="{FF2B5EF4-FFF2-40B4-BE49-F238E27FC236}">
                <a16:creationId xmlns:a16="http://schemas.microsoft.com/office/drawing/2014/main" id="{E55F8CD4-EE6C-BB7B-199A-AF1D64F2101C}"/>
              </a:ext>
            </a:extLst>
          </p:cNvPr>
          <p:cNvPicPr>
            <a:picLocks noChangeAspect="1"/>
          </p:cNvPicPr>
          <p:nvPr/>
        </p:nvPicPr>
        <p:blipFill>
          <a:blip r:embed="rId2"/>
          <a:srcRect t="10214" r="3" b="3"/>
          <a:stretch>
            <a:fillRect/>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422028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7" name="Group 1036">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038" name="Freeform: Shape 1037">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0" name="Freeform: Shape 1039">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Freeform: Shape 1040">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A8A1166B-D84E-67EF-E99F-47C02B506A21}"/>
              </a:ext>
            </a:extLst>
          </p:cNvPr>
          <p:cNvSpPr>
            <a:spLocks noGrp="1"/>
          </p:cNvSpPr>
          <p:nvPr>
            <p:ph idx="1"/>
          </p:nvPr>
        </p:nvSpPr>
        <p:spPr>
          <a:xfrm>
            <a:off x="825736" y="1815187"/>
            <a:ext cx="5126896" cy="3227626"/>
          </a:xfrm>
        </p:spPr>
        <p:txBody>
          <a:bodyPr anchor="ctr">
            <a:normAutofit/>
          </a:bodyPr>
          <a:lstStyle/>
          <a:p>
            <a:pPr marL="0" indent="0">
              <a:buNone/>
            </a:pPr>
            <a:r>
              <a:rPr lang="en-US" dirty="0">
                <a:solidFill>
                  <a:schemeClr val="tx2"/>
                </a:solidFill>
              </a:rPr>
              <a:t>Thank you to </a:t>
            </a:r>
            <a:r>
              <a:rPr lang="en-US" dirty="0">
                <a:solidFill>
                  <a:srgbClr val="0070C0"/>
                </a:solidFill>
                <a:hlinkClick r:id="rId2">
                  <a:extLst>
                    <a:ext uri="{A12FA001-AC4F-418D-AE19-62706E023703}">
                      <ahyp:hlinkClr xmlns:ahyp="http://schemas.microsoft.com/office/drawing/2018/hyperlinkcolor" val="tx"/>
                    </a:ext>
                  </a:extLst>
                </a:hlinkClick>
              </a:rPr>
              <a:t>CSHEMA</a:t>
            </a:r>
            <a:r>
              <a:rPr lang="en-US" dirty="0">
                <a:solidFill>
                  <a:schemeClr val="tx2"/>
                </a:solidFill>
              </a:rPr>
              <a:t> for the materials used in this training.</a:t>
            </a:r>
          </a:p>
        </p:txBody>
      </p:sp>
      <p:grpSp>
        <p:nvGrpSpPr>
          <p:cNvPr id="1043" name="Group 1042">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1044" name="Freeform: Shape 1043">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Freeform: Shape 1044">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Freeform: Shape 1045">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47" name="Freeform: Shape 1046">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8" name="Picture 4" descr="Home - CSHEMA - EHS Leadership in Higher Education">
            <a:extLst>
              <a:ext uri="{FF2B5EF4-FFF2-40B4-BE49-F238E27FC236}">
                <a16:creationId xmlns:a16="http://schemas.microsoft.com/office/drawing/2014/main" id="{4C23BEC7-502F-B108-D99F-5B1EF82001C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bwMode="auto">
          <a:xfrm>
            <a:off x="7052790" y="2151670"/>
            <a:ext cx="3866318" cy="257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17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EDE5-A54A-81BC-C37F-06F1D80A3EA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27CC21A-0C9F-0BE5-B8D6-4CA560525FBA}"/>
              </a:ext>
            </a:extLst>
          </p:cNvPr>
          <p:cNvSpPr>
            <a:spLocks noGrp="1"/>
          </p:cNvSpPr>
          <p:nvPr>
            <p:ph idx="1"/>
          </p:nvPr>
        </p:nvSpPr>
        <p:spPr/>
        <p:txBody>
          <a:bodyPr>
            <a:normAutofit fontScale="92500"/>
          </a:bodyPr>
          <a:lstStyle/>
          <a:p>
            <a:pPr marL="457200" lvl="0" indent="-342900">
              <a:lnSpc>
                <a:spcPct val="150000"/>
              </a:lnSpc>
              <a:spcBef>
                <a:spcPts val="0"/>
              </a:spcBef>
              <a:buSzPts val="1800"/>
              <a:buFont typeface="Arial"/>
              <a:buChar char="•"/>
            </a:pPr>
            <a:r>
              <a:rPr lang="en-US" u="sng" dirty="0">
                <a:solidFill>
                  <a:srgbClr val="C00000"/>
                </a:solidFill>
                <a:latin typeface="Arial"/>
                <a:ea typeface="Arial"/>
                <a:cs typeface="Arial"/>
                <a:sym typeface="Arial"/>
                <a:hlinkClick r:id="rId2">
                  <a:extLst>
                    <a:ext uri="{A12FA001-AC4F-418D-AE19-62706E023703}">
                      <ahyp:hlinkClr xmlns:ahyp="http://schemas.microsoft.com/office/drawing/2018/hyperlinkcolor" val="tx"/>
                    </a:ext>
                  </a:extLst>
                </a:hlinkClick>
              </a:rPr>
              <a:t>Risk Management for Methylene Chloride</a:t>
            </a:r>
            <a:r>
              <a:rPr lang="en-US" dirty="0">
                <a:solidFill>
                  <a:srgbClr val="C00000"/>
                </a:solidFill>
                <a:latin typeface="Arial"/>
                <a:ea typeface="Arial"/>
                <a:cs typeface="Arial"/>
                <a:sym typeface="Arial"/>
              </a:rPr>
              <a:t> </a:t>
            </a:r>
            <a:r>
              <a:rPr lang="en-US" dirty="0">
                <a:latin typeface="Arial"/>
                <a:ea typeface="Arial"/>
                <a:cs typeface="Arial"/>
                <a:sym typeface="Arial"/>
              </a:rPr>
              <a:t>- EPA webpage for DCM</a:t>
            </a:r>
            <a:endParaRPr lang="en-US" dirty="0"/>
          </a:p>
          <a:p>
            <a:pPr marL="457200" lvl="0" indent="-342900">
              <a:lnSpc>
                <a:spcPct val="150000"/>
              </a:lnSpc>
              <a:spcBef>
                <a:spcPts val="0"/>
              </a:spcBef>
              <a:buSzPts val="1800"/>
              <a:buFont typeface="Arial"/>
              <a:buChar char="•"/>
            </a:pPr>
            <a:r>
              <a:rPr lang="en-US" u="sng" dirty="0">
                <a:solidFill>
                  <a:srgbClr val="C00000"/>
                </a:solidFill>
                <a:latin typeface="Arial"/>
                <a:ea typeface="Arial"/>
                <a:cs typeface="Arial"/>
                <a:sym typeface="Arial"/>
                <a:hlinkClick r:id="rId3">
                  <a:extLst>
                    <a:ext uri="{A12FA001-AC4F-418D-AE19-62706E023703}">
                      <ahyp:hlinkClr xmlns:ahyp="http://schemas.microsoft.com/office/drawing/2018/hyperlinkcolor" val="tx"/>
                    </a:ext>
                  </a:extLst>
                </a:hlinkClick>
              </a:rPr>
              <a:t>FACT SHEET: Regulation of Methylene Chloride under TSCA</a:t>
            </a:r>
            <a:r>
              <a:rPr lang="en-US" dirty="0">
                <a:solidFill>
                  <a:srgbClr val="C00000"/>
                </a:solidFill>
                <a:latin typeface="Arial"/>
                <a:ea typeface="Arial"/>
                <a:cs typeface="Arial"/>
                <a:sym typeface="Arial"/>
              </a:rPr>
              <a:t> </a:t>
            </a:r>
            <a:r>
              <a:rPr lang="en-US" dirty="0">
                <a:solidFill>
                  <a:srgbClr val="1B1B1B"/>
                </a:solidFill>
                <a:latin typeface="Arial"/>
                <a:ea typeface="Arial"/>
                <a:cs typeface="Arial"/>
                <a:sym typeface="Arial"/>
              </a:rPr>
              <a:t>- 2-page summary of key points in the EPA rule.</a:t>
            </a:r>
            <a:endParaRPr lang="en-US" dirty="0">
              <a:latin typeface="Arial"/>
              <a:ea typeface="Arial"/>
              <a:cs typeface="Arial"/>
              <a:sym typeface="Arial"/>
            </a:endParaRPr>
          </a:p>
          <a:p>
            <a:pPr marL="457200" lvl="0" indent="-342900">
              <a:lnSpc>
                <a:spcPct val="150000"/>
              </a:lnSpc>
              <a:spcBef>
                <a:spcPts val="0"/>
              </a:spcBef>
              <a:buSzPts val="1800"/>
              <a:buFont typeface="Arial"/>
              <a:buChar char="•"/>
            </a:pPr>
            <a:r>
              <a:rPr lang="en-US" u="sng" dirty="0">
                <a:solidFill>
                  <a:srgbClr val="C00000"/>
                </a:solidFill>
                <a:latin typeface="Arial"/>
                <a:ea typeface="Arial"/>
                <a:cs typeface="Arial"/>
                <a:sym typeface="Arial"/>
                <a:hlinkClick r:id="rId4">
                  <a:extLst>
                    <a:ext uri="{A12FA001-AC4F-418D-AE19-62706E023703}">
                      <ahyp:hlinkClr xmlns:ahyp="http://schemas.microsoft.com/office/drawing/2018/hyperlinkcolor" val="tx"/>
                    </a:ext>
                  </a:extLst>
                </a:hlinkClick>
              </a:rPr>
              <a:t>COMPLIANCE GUIDE: Regulation of Methylene Chloride under TSCA</a:t>
            </a:r>
            <a:r>
              <a:rPr lang="en-US" dirty="0">
                <a:solidFill>
                  <a:srgbClr val="C00000"/>
                </a:solidFill>
                <a:latin typeface="Arial"/>
                <a:ea typeface="Arial"/>
                <a:cs typeface="Arial"/>
                <a:sym typeface="Arial"/>
              </a:rPr>
              <a:t> </a:t>
            </a:r>
            <a:r>
              <a:rPr lang="en-US" dirty="0">
                <a:solidFill>
                  <a:srgbClr val="1B1B1B"/>
                </a:solidFill>
                <a:latin typeface="Arial"/>
                <a:ea typeface="Arial"/>
                <a:cs typeface="Arial"/>
                <a:sym typeface="Arial"/>
              </a:rPr>
              <a:t>- Guide the EPA published to assist with compliance. </a:t>
            </a:r>
            <a:endParaRPr lang="en-US" dirty="0"/>
          </a:p>
          <a:p>
            <a:pPr marL="457200" lvl="0" indent="-342900">
              <a:lnSpc>
                <a:spcPct val="150000"/>
              </a:lnSpc>
              <a:spcBef>
                <a:spcPts val="0"/>
              </a:spcBef>
              <a:buSzPts val="1800"/>
              <a:buFont typeface="Arial"/>
              <a:buChar char="•"/>
            </a:pPr>
            <a:r>
              <a:rPr lang="en-US" u="sng" dirty="0">
                <a:solidFill>
                  <a:srgbClr val="C00000"/>
                </a:solidFill>
                <a:latin typeface="Arial"/>
                <a:ea typeface="Arial"/>
                <a:cs typeface="Arial"/>
                <a:sym typeface="Arial"/>
                <a:hlinkClick r:id="rId5">
                  <a:extLst>
                    <a:ext uri="{A12FA001-AC4F-418D-AE19-62706E023703}">
                      <ahyp:hlinkClr xmlns:ahyp="http://schemas.microsoft.com/office/drawing/2018/hyperlinkcolor" val="tx"/>
                    </a:ext>
                  </a:extLst>
                </a:hlinkClick>
              </a:rPr>
              <a:t>Final Risk Management Rule for Methylene Chloride</a:t>
            </a:r>
            <a:r>
              <a:rPr lang="en-US" dirty="0">
                <a:solidFill>
                  <a:srgbClr val="1B1B1B"/>
                </a:solidFill>
                <a:latin typeface="Arial"/>
                <a:ea typeface="Arial"/>
                <a:cs typeface="Arial"/>
                <a:sym typeface="Arial"/>
              </a:rPr>
              <a:t> - This is the complete, official rule published in the Federal Register. </a:t>
            </a:r>
            <a:endParaRPr lang="en-US" dirty="0"/>
          </a:p>
          <a:p>
            <a:endParaRPr lang="en-US" dirty="0"/>
          </a:p>
        </p:txBody>
      </p:sp>
    </p:spTree>
    <p:extLst>
      <p:ext uri="{BB962C8B-B14F-4D97-AF65-F5344CB8AC3E}">
        <p14:creationId xmlns:p14="http://schemas.microsoft.com/office/powerpoint/2010/main" val="379849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F11B4-2D31-1A4F-2BE9-1B50931F119B}"/>
              </a:ext>
            </a:extLst>
          </p:cNvPr>
          <p:cNvSpPr>
            <a:spLocks noGrp="1"/>
          </p:cNvSpPr>
          <p:nvPr>
            <p:ph type="title"/>
          </p:nvPr>
        </p:nvSpPr>
        <p:spPr>
          <a:xfrm>
            <a:off x="408707" y="374943"/>
            <a:ext cx="3200400" cy="2317353"/>
          </a:xfrm>
        </p:spPr>
        <p:txBody>
          <a:bodyPr>
            <a:normAutofit/>
          </a:bodyPr>
          <a:lstStyle/>
          <a:p>
            <a:r>
              <a:rPr lang="en-US" dirty="0">
                <a:solidFill>
                  <a:srgbClr val="FFFFFF"/>
                </a:solidFill>
              </a:rPr>
              <a:t>What is Methylene Chloride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4667E3C-4D8B-BE74-B0D8-D4C195A522B0}"/>
              </a:ext>
            </a:extLst>
          </p:cNvPr>
          <p:cNvSpPr>
            <a:spLocks noGrp="1"/>
          </p:cNvSpPr>
          <p:nvPr>
            <p:ph idx="1"/>
          </p:nvPr>
        </p:nvSpPr>
        <p:spPr>
          <a:xfrm>
            <a:off x="4447308" y="374943"/>
            <a:ext cx="6906491" cy="6163969"/>
          </a:xfrm>
        </p:spPr>
        <p:txBody>
          <a:bodyPr anchor="ctr">
            <a:normAutofit fontScale="92500" lnSpcReduction="20000"/>
          </a:bodyPr>
          <a:lstStyle/>
          <a:p>
            <a:r>
              <a:rPr lang="en-US" dirty="0"/>
              <a:t>Synonyms for methylene chloride include:</a:t>
            </a:r>
          </a:p>
          <a:p>
            <a:pPr lvl="1"/>
            <a:r>
              <a:rPr lang="en-US" dirty="0"/>
              <a:t>DCM</a:t>
            </a:r>
          </a:p>
          <a:p>
            <a:pPr lvl="1"/>
            <a:r>
              <a:rPr lang="en-US" dirty="0" err="1"/>
              <a:t>MeCl</a:t>
            </a:r>
            <a:endParaRPr lang="en-US" dirty="0"/>
          </a:p>
          <a:p>
            <a:pPr lvl="1"/>
            <a:r>
              <a:rPr lang="en-US" dirty="0"/>
              <a:t>MeCl2</a:t>
            </a:r>
          </a:p>
          <a:p>
            <a:pPr lvl="1"/>
            <a:r>
              <a:rPr lang="en-US" dirty="0"/>
              <a:t>Methane dichloride</a:t>
            </a:r>
          </a:p>
          <a:p>
            <a:pPr lvl="1"/>
            <a:r>
              <a:rPr lang="en-US" dirty="0"/>
              <a:t>Methylene bichloride</a:t>
            </a:r>
          </a:p>
          <a:p>
            <a:pPr lvl="1"/>
            <a:r>
              <a:rPr lang="en-US" dirty="0"/>
              <a:t>Methylene dichloride</a:t>
            </a:r>
          </a:p>
          <a:p>
            <a:pPr lvl="1"/>
            <a:endParaRPr lang="en-US" dirty="0"/>
          </a:p>
          <a:p>
            <a:r>
              <a:rPr lang="en-US" dirty="0"/>
              <a:t>Non-laboratory products that may contain DCM:</a:t>
            </a:r>
          </a:p>
          <a:p>
            <a:pPr lvl="1"/>
            <a:r>
              <a:rPr lang="en-US" dirty="0"/>
              <a:t>Paint Strippers and Removers</a:t>
            </a:r>
          </a:p>
          <a:p>
            <a:pPr lvl="1"/>
            <a:r>
              <a:rPr lang="en-US" dirty="0"/>
              <a:t>Solvent-Based Paints and Coatings</a:t>
            </a:r>
          </a:p>
          <a:p>
            <a:pPr lvl="1"/>
            <a:r>
              <a:rPr lang="en-US" dirty="0"/>
              <a:t>Adhesives and Adhesive Removers</a:t>
            </a:r>
          </a:p>
          <a:p>
            <a:pPr lvl="1"/>
            <a:r>
              <a:rPr lang="en-US" dirty="0"/>
              <a:t>Metal Cleaners and Degreasers</a:t>
            </a:r>
          </a:p>
          <a:p>
            <a:pPr lvl="1"/>
            <a:r>
              <a:rPr lang="en-US" dirty="0"/>
              <a:t>Automotive Products</a:t>
            </a:r>
          </a:p>
          <a:p>
            <a:pPr lvl="1"/>
            <a:r>
              <a:rPr lang="en-US" dirty="0"/>
              <a:t>Engine Cleaners</a:t>
            </a:r>
          </a:p>
          <a:p>
            <a:pPr lvl="1"/>
            <a:r>
              <a:rPr lang="en-US" dirty="0"/>
              <a:t>Brake Cleaners</a:t>
            </a:r>
          </a:p>
          <a:p>
            <a:pPr lvl="1"/>
            <a:r>
              <a:rPr lang="en-US" dirty="0"/>
              <a:t>Lubrication Oil</a:t>
            </a:r>
          </a:p>
          <a:p>
            <a:pPr lvl="1"/>
            <a:r>
              <a:rPr lang="en-US" dirty="0"/>
              <a:t>Lithography/Printmaking Products</a:t>
            </a:r>
          </a:p>
          <a:p>
            <a:pPr lvl="1"/>
            <a:r>
              <a:rPr lang="en-US" dirty="0"/>
              <a:t>Heavy-Duty or Specialized Cleaners</a:t>
            </a:r>
          </a:p>
        </p:txBody>
      </p:sp>
      <p:pic>
        <p:nvPicPr>
          <p:cNvPr id="5" name="Picture 4" descr="A green and red sign with white text&#10;&#10;AI-generated content may be incorrect.">
            <a:extLst>
              <a:ext uri="{FF2B5EF4-FFF2-40B4-BE49-F238E27FC236}">
                <a16:creationId xmlns:a16="http://schemas.microsoft.com/office/drawing/2014/main" id="{D4F841E2-27A7-9835-45C7-F87EC6B4EA38}"/>
              </a:ext>
            </a:extLst>
          </p:cNvPr>
          <p:cNvPicPr>
            <a:picLocks noChangeAspect="1"/>
          </p:cNvPicPr>
          <p:nvPr/>
        </p:nvPicPr>
        <p:blipFill>
          <a:blip r:embed="rId2">
            <a:extLst>
              <a:ext uri="{28A0092B-C50C-407E-A947-70E740481C1C}">
                <a14:useLocalDpi xmlns:a14="http://schemas.microsoft.com/office/drawing/2010/main" val="0"/>
              </a:ext>
            </a:extLst>
          </a:blip>
          <a:srcRect l="1866" t="12993" r="1751" b="9127"/>
          <a:stretch/>
        </p:blipFill>
        <p:spPr>
          <a:xfrm>
            <a:off x="-1523" y="2692296"/>
            <a:ext cx="4167271" cy="1380631"/>
          </a:xfrm>
          <a:prstGeom prst="rect">
            <a:avLst/>
          </a:prstGeom>
          <a:ln>
            <a:noFill/>
          </a:ln>
        </p:spPr>
      </p:pic>
      <p:sp>
        <p:nvSpPr>
          <p:cNvPr id="4" name="Title 1">
            <a:extLst>
              <a:ext uri="{FF2B5EF4-FFF2-40B4-BE49-F238E27FC236}">
                <a16:creationId xmlns:a16="http://schemas.microsoft.com/office/drawing/2014/main" id="{00E10453-A098-2156-DD7F-52E47C056EDC}"/>
              </a:ext>
            </a:extLst>
          </p:cNvPr>
          <p:cNvSpPr txBox="1">
            <a:spLocks/>
          </p:cNvSpPr>
          <p:nvPr/>
        </p:nvSpPr>
        <p:spPr>
          <a:xfrm>
            <a:off x="408707" y="4497195"/>
            <a:ext cx="3200400" cy="1380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rgbClr val="FFFFFF"/>
                </a:solidFill>
              </a:rPr>
              <a:t>DCM is an organochlorine compound that is a colorless, volatile liquid with a chloroform-like, sweet odor and is widely used as a solvent. </a:t>
            </a:r>
            <a:endParaRPr lang="en-US" sz="1600" dirty="0"/>
          </a:p>
          <a:p>
            <a:endParaRPr lang="en-US" sz="1600" dirty="0">
              <a:solidFill>
                <a:srgbClr val="FFFFFF"/>
              </a:solidFill>
            </a:endParaRPr>
          </a:p>
        </p:txBody>
      </p:sp>
    </p:spTree>
    <p:extLst>
      <p:ext uri="{BB962C8B-B14F-4D97-AF65-F5344CB8AC3E}">
        <p14:creationId xmlns:p14="http://schemas.microsoft.com/office/powerpoint/2010/main" val="1018342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8D2B7-613D-21EC-9F2D-703BAF0F8800}"/>
              </a:ext>
            </a:extLst>
          </p:cNvPr>
          <p:cNvSpPr>
            <a:spLocks noGrp="1"/>
          </p:cNvSpPr>
          <p:nvPr>
            <p:ph type="title"/>
          </p:nvPr>
        </p:nvSpPr>
        <p:spPr>
          <a:xfrm>
            <a:off x="4073113" y="609600"/>
            <a:ext cx="4046483" cy="1351472"/>
          </a:xfrm>
        </p:spPr>
        <p:txBody>
          <a:bodyPr>
            <a:normAutofit/>
          </a:bodyPr>
          <a:lstStyle/>
          <a:p>
            <a:pPr algn="ctr"/>
            <a:r>
              <a:rPr lang="en-US" sz="3700" dirty="0">
                <a:solidFill>
                  <a:schemeClr val="tx1">
                    <a:lumMod val="85000"/>
                    <a:lumOff val="15000"/>
                  </a:schemeClr>
                </a:solidFill>
              </a:rPr>
              <a:t>Methylene Chloride in the Laboratory</a:t>
            </a:r>
          </a:p>
        </p:txBody>
      </p:sp>
      <p:pic>
        <p:nvPicPr>
          <p:cNvPr id="5" name="Picture 4">
            <a:extLst>
              <a:ext uri="{FF2B5EF4-FFF2-40B4-BE49-F238E27FC236}">
                <a16:creationId xmlns:a16="http://schemas.microsoft.com/office/drawing/2014/main" id="{A987BA46-4FF2-F050-4B24-EC6A5805662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rcRect t="5825" r="-2" b="-2"/>
          <a:stretch>
            <a:fillRect/>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B14D54E1-3051-8E26-2BCD-97AD1C4A8AA4}"/>
              </a:ext>
            </a:extLst>
          </p:cNvPr>
          <p:cNvSpPr>
            <a:spLocks noGrp="1"/>
          </p:cNvSpPr>
          <p:nvPr>
            <p:ph idx="1"/>
          </p:nvPr>
        </p:nvSpPr>
        <p:spPr>
          <a:xfrm>
            <a:off x="4073105" y="2147357"/>
            <a:ext cx="4046483" cy="4101042"/>
          </a:xfrm>
        </p:spPr>
        <p:txBody>
          <a:bodyPr>
            <a:normAutofit fontScale="92500" lnSpcReduction="20000"/>
          </a:bodyPr>
          <a:lstStyle/>
          <a:p>
            <a:r>
              <a:rPr lang="en-US" sz="2000" dirty="0">
                <a:solidFill>
                  <a:schemeClr val="tx1">
                    <a:lumMod val="85000"/>
                    <a:lumOff val="15000"/>
                  </a:schemeClr>
                </a:solidFill>
              </a:rPr>
              <a:t>Often used in laboratories as a solvent because of its polarity, aprotic structure, and low boiling point.</a:t>
            </a:r>
          </a:p>
          <a:p>
            <a:r>
              <a:rPr lang="en-US" sz="2000" dirty="0">
                <a:solidFill>
                  <a:schemeClr val="tx1">
                    <a:lumMod val="85000"/>
                    <a:lumOff val="15000"/>
                  </a:schemeClr>
                </a:solidFill>
              </a:rPr>
              <a:t>Molecular weight of 84.9 grams/mole.</a:t>
            </a:r>
          </a:p>
          <a:p>
            <a:r>
              <a:rPr lang="en-US" sz="2000" dirty="0">
                <a:solidFill>
                  <a:schemeClr val="tx1">
                    <a:lumMod val="85000"/>
                    <a:lumOff val="15000"/>
                  </a:schemeClr>
                </a:solidFill>
              </a:rPr>
              <a:t>High vapor pressure of 350.</a:t>
            </a:r>
          </a:p>
          <a:p>
            <a:r>
              <a:rPr lang="en-US" sz="2000" dirty="0">
                <a:solidFill>
                  <a:schemeClr val="tx1">
                    <a:lumMod val="85000"/>
                    <a:lumOff val="15000"/>
                  </a:schemeClr>
                </a:solidFill>
              </a:rPr>
              <a:t>Odor threshold of 125 ppm.</a:t>
            </a:r>
          </a:p>
          <a:p>
            <a:pPr lvl="1"/>
            <a:r>
              <a:rPr lang="en-US" sz="1600" dirty="0">
                <a:solidFill>
                  <a:schemeClr val="tx1">
                    <a:lumMod val="85000"/>
                    <a:lumOff val="15000"/>
                  </a:schemeClr>
                </a:solidFill>
              </a:rPr>
              <a:t>If you can smell it, you are well over the exposure limit.</a:t>
            </a:r>
            <a:endParaRPr lang="en-US" sz="2000" dirty="0">
              <a:solidFill>
                <a:schemeClr val="tx1">
                  <a:lumMod val="85000"/>
                  <a:lumOff val="15000"/>
                </a:schemeClr>
              </a:solidFill>
            </a:endParaRPr>
          </a:p>
          <a:p>
            <a:r>
              <a:rPr lang="en-US" sz="2000" dirty="0">
                <a:solidFill>
                  <a:schemeClr val="tx1">
                    <a:lumMod val="85000"/>
                    <a:lumOff val="15000"/>
                  </a:schemeClr>
                </a:solidFill>
              </a:rPr>
              <a:t>Common lab uses for DCM:</a:t>
            </a:r>
          </a:p>
          <a:p>
            <a:pPr lvl="1"/>
            <a:r>
              <a:rPr lang="en-US" sz="2000" dirty="0">
                <a:solidFill>
                  <a:schemeClr val="tx1">
                    <a:lumMod val="85000"/>
                    <a:lumOff val="15000"/>
                  </a:schemeClr>
                </a:solidFill>
              </a:rPr>
              <a:t>Liquid Chromatography</a:t>
            </a:r>
          </a:p>
          <a:p>
            <a:pPr lvl="1"/>
            <a:r>
              <a:rPr lang="en-US" sz="2000" dirty="0">
                <a:solidFill>
                  <a:schemeClr val="tx1">
                    <a:lumMod val="85000"/>
                    <a:lumOff val="15000"/>
                  </a:schemeClr>
                </a:solidFill>
              </a:rPr>
              <a:t>Extractions</a:t>
            </a:r>
          </a:p>
          <a:p>
            <a:pPr lvl="1"/>
            <a:r>
              <a:rPr lang="en-US" sz="2000" dirty="0">
                <a:solidFill>
                  <a:schemeClr val="tx1">
                    <a:lumMod val="85000"/>
                    <a:lumOff val="15000"/>
                  </a:schemeClr>
                </a:solidFill>
              </a:rPr>
              <a:t>Synthesis</a:t>
            </a:r>
          </a:p>
          <a:p>
            <a:pPr lvl="1"/>
            <a:r>
              <a:rPr lang="en-US" sz="2000" dirty="0">
                <a:solidFill>
                  <a:schemeClr val="tx1">
                    <a:lumMod val="85000"/>
                    <a:lumOff val="15000"/>
                  </a:schemeClr>
                </a:solidFill>
              </a:rPr>
              <a:t>Purification</a:t>
            </a:r>
          </a:p>
        </p:txBody>
      </p:sp>
      <p:pic>
        <p:nvPicPr>
          <p:cNvPr id="7" name="Picture 6">
            <a:extLst>
              <a:ext uri="{FF2B5EF4-FFF2-40B4-BE49-F238E27FC236}">
                <a16:creationId xmlns:a16="http://schemas.microsoft.com/office/drawing/2014/main" id="{E9F6EAAB-A6AD-45B7-5BF2-6A6F513D1B3B}"/>
              </a:ext>
            </a:extLst>
          </p:cNvPr>
          <p:cNvPicPr>
            <a:picLocks noChangeAspect="1"/>
          </p:cNvPicPr>
          <p:nvPr/>
        </p:nvPicPr>
        <p:blipFill>
          <a:blip r:embed="rId4"/>
          <a:srcRect l="10068" r="17543"/>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402797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C574311-D923-3D20-AE92-8E92C8B21C67}"/>
              </a:ext>
            </a:extLst>
          </p:cNvPr>
          <p:cNvSpPr>
            <a:spLocks noGrp="1"/>
          </p:cNvSpPr>
          <p:nvPr>
            <p:ph type="title"/>
          </p:nvPr>
        </p:nvSpPr>
        <p:spPr>
          <a:xfrm>
            <a:off x="389916" y="444464"/>
            <a:ext cx="3420305" cy="1906317"/>
          </a:xfrm>
        </p:spPr>
        <p:txBody>
          <a:bodyPr>
            <a:normAutofit/>
          </a:bodyPr>
          <a:lstStyle/>
          <a:p>
            <a:pPr algn="ctr"/>
            <a:r>
              <a:rPr lang="en-US" sz="2800"/>
              <a:t>Risks Associated with Methylene Chloride</a:t>
            </a:r>
          </a:p>
        </p:txBody>
      </p:sp>
      <p:pic>
        <p:nvPicPr>
          <p:cNvPr id="1026" name="Picture 2" descr="Methylene Chloride GHS Sign">
            <a:extLst>
              <a:ext uri="{FF2B5EF4-FFF2-40B4-BE49-F238E27FC236}">
                <a16:creationId xmlns:a16="http://schemas.microsoft.com/office/drawing/2014/main" id="{EC4BE669-4FA2-DC96-0E42-06597FAD4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4421"/>
          <a:stretch>
            <a:fillRect/>
          </a:stretch>
        </p:blipFill>
        <p:spPr bwMode="auto">
          <a:xfrm>
            <a:off x="20" y="2768743"/>
            <a:ext cx="4278264" cy="4089258"/>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a:extLst>
              <a:ext uri="{FF2B5EF4-FFF2-40B4-BE49-F238E27FC236}">
                <a16:creationId xmlns:a16="http://schemas.microsoft.com/office/drawing/2014/main" id="{BEE5B038-C48B-635D-22CA-D317BB349332}"/>
              </a:ext>
            </a:extLst>
          </p:cNvPr>
          <p:cNvSpPr>
            <a:spLocks noGrp="1"/>
          </p:cNvSpPr>
          <p:nvPr>
            <p:ph idx="1"/>
          </p:nvPr>
        </p:nvSpPr>
        <p:spPr>
          <a:xfrm>
            <a:off x="5431646" y="678955"/>
            <a:ext cx="5586448" cy="5409743"/>
          </a:xfrm>
        </p:spPr>
        <p:txBody>
          <a:bodyPr anchor="ctr">
            <a:normAutofit lnSpcReduction="10000"/>
          </a:bodyPr>
          <a:lstStyle/>
          <a:p>
            <a:r>
              <a:rPr lang="en-US" sz="2000" dirty="0"/>
              <a:t>Common Routes of Exposure:</a:t>
            </a:r>
          </a:p>
          <a:p>
            <a:pPr lvl="1"/>
            <a:r>
              <a:rPr lang="en-US" sz="2000" dirty="0"/>
              <a:t>Inhalation</a:t>
            </a:r>
          </a:p>
          <a:p>
            <a:pPr lvl="1"/>
            <a:r>
              <a:rPr lang="en-US" sz="2000" dirty="0"/>
              <a:t>Absorption (skin, eyes, nose, throat)</a:t>
            </a:r>
          </a:p>
          <a:p>
            <a:r>
              <a:rPr lang="en-US" sz="2000" dirty="0"/>
              <a:t>Symptoms:</a:t>
            </a:r>
          </a:p>
          <a:p>
            <a:pPr lvl="1"/>
            <a:r>
              <a:rPr lang="en-US" sz="2000" dirty="0"/>
              <a:t>Drowsiness</a:t>
            </a:r>
          </a:p>
          <a:p>
            <a:pPr lvl="1"/>
            <a:r>
              <a:rPr lang="en-US" sz="2000" dirty="0"/>
              <a:t>Dizziness</a:t>
            </a:r>
          </a:p>
          <a:p>
            <a:pPr lvl="1"/>
            <a:r>
              <a:rPr lang="en-US" sz="2000" dirty="0"/>
              <a:t>Numbness</a:t>
            </a:r>
          </a:p>
          <a:p>
            <a:pPr lvl="1"/>
            <a:r>
              <a:rPr lang="en-US" sz="2000" dirty="0"/>
              <a:t>Tingling Limbs</a:t>
            </a:r>
          </a:p>
          <a:p>
            <a:pPr lvl="1"/>
            <a:r>
              <a:rPr lang="en-US" sz="2000" dirty="0"/>
              <a:t>Nausea</a:t>
            </a:r>
          </a:p>
          <a:p>
            <a:r>
              <a:rPr lang="en-US" sz="2000" dirty="0"/>
              <a:t>Target Organs:</a:t>
            </a:r>
          </a:p>
          <a:p>
            <a:pPr lvl="1"/>
            <a:r>
              <a:rPr lang="en-US" sz="2000" dirty="0"/>
              <a:t>Corrosive- can burn the eyes and skin</a:t>
            </a:r>
          </a:p>
          <a:p>
            <a:pPr lvl="1"/>
            <a:r>
              <a:rPr lang="en-US" sz="2000" dirty="0"/>
              <a:t>Destroy heart and liver tissue</a:t>
            </a:r>
          </a:p>
          <a:p>
            <a:pPr lvl="1"/>
            <a:r>
              <a:rPr lang="en-US" sz="2000" dirty="0"/>
              <a:t>A known carcinogen</a:t>
            </a:r>
          </a:p>
          <a:p>
            <a:r>
              <a:rPr lang="en-US" sz="2400" dirty="0"/>
              <a:t>It is important to limit exposure to DCM whenever possible to minimize the risk of injury.</a:t>
            </a:r>
          </a:p>
        </p:txBody>
      </p:sp>
      <p:sp>
        <p:nvSpPr>
          <p:cNvPr id="1035" name="Rectangle 1034">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47236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6394A23-0B74-06B7-F4B5-0065D64142EA}"/>
              </a:ext>
            </a:extLst>
          </p:cNvPr>
          <p:cNvSpPr>
            <a:spLocks noGrp="1"/>
          </p:cNvSpPr>
          <p:nvPr>
            <p:ph type="title"/>
          </p:nvPr>
        </p:nvSpPr>
        <p:spPr>
          <a:xfrm>
            <a:off x="1137034" y="609597"/>
            <a:ext cx="9392421" cy="1330841"/>
          </a:xfrm>
        </p:spPr>
        <p:txBody>
          <a:bodyPr>
            <a:normAutofit/>
          </a:bodyPr>
          <a:lstStyle/>
          <a:p>
            <a:r>
              <a:rPr lang="en-US" dirty="0"/>
              <a:t>EPA TSCA Standard Requirements</a:t>
            </a:r>
          </a:p>
        </p:txBody>
      </p:sp>
      <p:sp>
        <p:nvSpPr>
          <p:cNvPr id="3" name="Content Placeholder 2">
            <a:extLst>
              <a:ext uri="{FF2B5EF4-FFF2-40B4-BE49-F238E27FC236}">
                <a16:creationId xmlns:a16="http://schemas.microsoft.com/office/drawing/2014/main" id="{D879EDD4-7F49-AA0E-FEBF-489F311B866A}"/>
              </a:ext>
            </a:extLst>
          </p:cNvPr>
          <p:cNvSpPr>
            <a:spLocks noGrp="1"/>
          </p:cNvSpPr>
          <p:nvPr>
            <p:ph idx="1"/>
          </p:nvPr>
        </p:nvSpPr>
        <p:spPr>
          <a:xfrm>
            <a:off x="1137033" y="2061836"/>
            <a:ext cx="5059485" cy="4147577"/>
          </a:xfrm>
        </p:spPr>
        <p:txBody>
          <a:bodyPr>
            <a:normAutofit/>
          </a:bodyPr>
          <a:lstStyle/>
          <a:p>
            <a:pPr marL="342900" marR="0" lvl="0" indent="-342900">
              <a:spcBef>
                <a:spcPts val="0"/>
              </a:spcBef>
              <a:spcAft>
                <a:spcPts val="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In April 2024, Environmental Protection Agency (EPA) finalized a new rule and workplace protections under the Toxic Substances Control Act (TSCA) for methylene chloride to protect human health.</a:t>
            </a:r>
          </a:p>
          <a:p>
            <a:pPr marL="342900" marR="0" lvl="0" indent="-342900">
              <a:spcBef>
                <a:spcPts val="0"/>
              </a:spcBef>
              <a:spcAft>
                <a:spcPts val="0"/>
              </a:spcAft>
              <a:buFont typeface="Symbol" panose="05050102010706020507" pitchFamily="18" charset="2"/>
              <a:buChar char=""/>
            </a:pP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kern="100" dirty="0">
                <a:latin typeface="Aptos" panose="020B0004020202020204" pitchFamily="34" charset="0"/>
                <a:ea typeface="Aptos" panose="020B0004020202020204" pitchFamily="34" charset="0"/>
                <a:cs typeface="Times New Roman" panose="02020603050405020304" pitchFamily="18" charset="0"/>
              </a:rPr>
              <a:t>Most uses of DCM will be banned.</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A few uses may continue if a Workplace Chemical Protection (WCPP) is established, including lab use and solvent welding.</a:t>
            </a:r>
          </a:p>
          <a:p>
            <a:endParaRPr lang="en-US" sz="1300" dirty="0"/>
          </a:p>
        </p:txBody>
      </p:sp>
      <p:pic>
        <p:nvPicPr>
          <p:cNvPr id="2050" name="Picture 2" descr="TSCA Implications when Managing By-Products for Re-Use - WTS">
            <a:extLst>
              <a:ext uri="{FF2B5EF4-FFF2-40B4-BE49-F238E27FC236}">
                <a16:creationId xmlns:a16="http://schemas.microsoft.com/office/drawing/2014/main" id="{582D8B45-D698-1457-AEF6-B8F23223C9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578435"/>
            <a:ext cx="4788505" cy="296887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059" name="Freeform: Shape 205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16675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FC975C-5750-0423-22AB-D13C65D49D85}"/>
              </a:ext>
            </a:extLst>
          </p:cNvPr>
          <p:cNvSpPr>
            <a:spLocks noGrp="1"/>
          </p:cNvSpPr>
          <p:nvPr>
            <p:ph type="title"/>
          </p:nvPr>
        </p:nvSpPr>
        <p:spPr>
          <a:xfrm>
            <a:off x="1171074" y="1396686"/>
            <a:ext cx="3240506" cy="4064628"/>
          </a:xfrm>
        </p:spPr>
        <p:txBody>
          <a:bodyPr>
            <a:normAutofit/>
          </a:bodyPr>
          <a:lstStyle/>
          <a:p>
            <a:r>
              <a:rPr lang="en-US">
                <a:solidFill>
                  <a:srgbClr val="FFFFFF"/>
                </a:solidFill>
              </a:rPr>
              <a:t>Uses That the EPA Rule Doesn’t Apply To</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00BC8B6-C0FB-A39E-0AAF-1F25FA2EB664}"/>
              </a:ext>
            </a:extLst>
          </p:cNvPr>
          <p:cNvSpPr>
            <a:spLocks noGrp="1"/>
          </p:cNvSpPr>
          <p:nvPr>
            <p:ph idx="1"/>
          </p:nvPr>
        </p:nvSpPr>
        <p:spPr>
          <a:xfrm>
            <a:off x="5370153" y="1526033"/>
            <a:ext cx="5536397" cy="3935281"/>
          </a:xfrm>
        </p:spPr>
        <p:txBody>
          <a:bodyPr>
            <a:normAutofit/>
          </a:bodyPr>
          <a:lstStyle/>
          <a:p>
            <a:r>
              <a:rPr lang="en-US" dirty="0"/>
              <a:t>The EPA rule does not apply to the following:</a:t>
            </a:r>
          </a:p>
          <a:p>
            <a:pPr lvl="1"/>
            <a:r>
              <a:rPr lang="en-US" dirty="0"/>
              <a:t>Materials with less than 0.1% DCM by weight are not subject to the restrictions in this regulation.</a:t>
            </a:r>
          </a:p>
          <a:p>
            <a:pPr lvl="1"/>
            <a:r>
              <a:rPr lang="en-US" dirty="0"/>
              <a:t>Any pesticide when manufactured, processed, or distributed in commerce for use as a pesticide.</a:t>
            </a:r>
          </a:p>
        </p:txBody>
      </p:sp>
    </p:spTree>
    <p:extLst>
      <p:ext uri="{BB962C8B-B14F-4D97-AF65-F5344CB8AC3E}">
        <p14:creationId xmlns:p14="http://schemas.microsoft.com/office/powerpoint/2010/main" val="406943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CB7821-268D-FF0F-7B53-E5E4A882DDF8}"/>
              </a:ext>
            </a:extLst>
          </p:cNvPr>
          <p:cNvPicPr>
            <a:picLocks noChangeAspect="1"/>
          </p:cNvPicPr>
          <p:nvPr/>
        </p:nvPicPr>
        <p:blipFill>
          <a:blip r:embed="rId2">
            <a:duotone>
              <a:schemeClr val="bg2">
                <a:shade val="45000"/>
                <a:satMod val="135000"/>
              </a:schemeClr>
              <a:prstClr val="white"/>
            </a:duotone>
          </a:blip>
          <a:srcRect l="244" t="9091" r="16523" b="-1"/>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C632E-FE32-6766-465A-3DB0EFE25D9C}"/>
              </a:ext>
            </a:extLst>
          </p:cNvPr>
          <p:cNvSpPr>
            <a:spLocks noGrp="1"/>
          </p:cNvSpPr>
          <p:nvPr>
            <p:ph type="title"/>
          </p:nvPr>
        </p:nvSpPr>
        <p:spPr>
          <a:xfrm>
            <a:off x="838200" y="365125"/>
            <a:ext cx="10515599" cy="1325563"/>
          </a:xfrm>
        </p:spPr>
        <p:txBody>
          <a:bodyPr>
            <a:normAutofit/>
          </a:bodyPr>
          <a:lstStyle/>
          <a:p>
            <a:r>
              <a:rPr lang="en-US" dirty="0"/>
              <a:t>Key Regulatory Dates</a:t>
            </a:r>
          </a:p>
        </p:txBody>
      </p:sp>
      <p:graphicFrame>
        <p:nvGraphicFramePr>
          <p:cNvPr id="16" name="Content Placeholder 2">
            <a:extLst>
              <a:ext uri="{FF2B5EF4-FFF2-40B4-BE49-F238E27FC236}">
                <a16:creationId xmlns:a16="http://schemas.microsoft.com/office/drawing/2014/main" id="{F72D5C61-5165-A3E7-A96B-420D67A0C05C}"/>
              </a:ext>
            </a:extLst>
          </p:cNvPr>
          <p:cNvGraphicFramePr/>
          <p:nvPr>
            <p:extLst>
              <p:ext uri="{D42A27DB-BD31-4B8C-83A1-F6EECF244321}">
                <p14:modId xmlns:p14="http://schemas.microsoft.com/office/powerpoint/2010/main" val="26846921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508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B4F94B-CE43-2458-ED37-0FA16A763EEE}"/>
              </a:ext>
            </a:extLst>
          </p:cNvPr>
          <p:cNvSpPr>
            <a:spLocks noGrp="1"/>
          </p:cNvSpPr>
          <p:nvPr>
            <p:ph type="title"/>
          </p:nvPr>
        </p:nvSpPr>
        <p:spPr>
          <a:xfrm>
            <a:off x="838200" y="3905833"/>
            <a:ext cx="4215063" cy="2398713"/>
          </a:xfrm>
        </p:spPr>
        <p:txBody>
          <a:bodyPr>
            <a:normAutofit/>
          </a:bodyPr>
          <a:lstStyle/>
          <a:p>
            <a:r>
              <a:rPr lang="en-US" dirty="0"/>
              <a:t>EHS Approval</a:t>
            </a:r>
          </a:p>
        </p:txBody>
      </p:sp>
      <p:pic>
        <p:nvPicPr>
          <p:cNvPr id="5" name="Picture 4" descr="A close-up of a logo&#10;&#10;AI-generated content may be incorrect.">
            <a:extLst>
              <a:ext uri="{FF2B5EF4-FFF2-40B4-BE49-F238E27FC236}">
                <a16:creationId xmlns:a16="http://schemas.microsoft.com/office/drawing/2014/main" id="{9D310D08-937F-A279-ADF5-709F2CC4A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863" y="553454"/>
            <a:ext cx="9683443" cy="2469279"/>
          </a:xfrm>
          <a:prstGeom prst="rect">
            <a:avLst/>
          </a:prstGeom>
        </p:spPr>
      </p:pic>
      <p:sp>
        <p:nvSpPr>
          <p:cNvPr id="3" name="Content Placeholder 2">
            <a:extLst>
              <a:ext uri="{FF2B5EF4-FFF2-40B4-BE49-F238E27FC236}">
                <a16:creationId xmlns:a16="http://schemas.microsoft.com/office/drawing/2014/main" id="{5806B267-7866-BB36-86EA-99474CD95BDC}"/>
              </a:ext>
            </a:extLst>
          </p:cNvPr>
          <p:cNvSpPr>
            <a:spLocks noGrp="1"/>
          </p:cNvSpPr>
          <p:nvPr>
            <p:ph idx="1"/>
          </p:nvPr>
        </p:nvSpPr>
        <p:spPr>
          <a:xfrm>
            <a:off x="5630779" y="3884452"/>
            <a:ext cx="5723021" cy="2398713"/>
          </a:xfrm>
        </p:spPr>
        <p:txBody>
          <a:bodyPr anchor="ctr">
            <a:normAutofit/>
          </a:bodyPr>
          <a:lstStyle/>
          <a:p>
            <a:r>
              <a:rPr lang="en-US" sz="2000" dirty="0"/>
              <a:t>All uses of DCM must be reviewed and approved by EHS.</a:t>
            </a:r>
          </a:p>
          <a:p>
            <a:r>
              <a:rPr lang="en-US" sz="2000" dirty="0"/>
              <a:t>Exposure monitoring and training is required before DCM use. </a:t>
            </a:r>
          </a:p>
        </p:txBody>
      </p:sp>
    </p:spTree>
    <p:extLst>
      <p:ext uri="{BB962C8B-B14F-4D97-AF65-F5344CB8AC3E}">
        <p14:creationId xmlns:p14="http://schemas.microsoft.com/office/powerpoint/2010/main" val="368056469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C00000"/>
      </a:accent1>
      <a:accent2>
        <a:srgbClr val="000000"/>
      </a:accent2>
      <a:accent3>
        <a:srgbClr val="AEAEAE"/>
      </a:accent3>
      <a:accent4>
        <a:srgbClr val="D0D0D0"/>
      </a:accent4>
      <a:accent5>
        <a:srgbClr val="FF0000"/>
      </a:accent5>
      <a:accent6>
        <a:srgbClr val="3F3F3F"/>
      </a:accent6>
      <a:hlink>
        <a:srgbClr val="F2F2F2"/>
      </a:hlink>
      <a:folHlink>
        <a:srgbClr val="74747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18039B61F14642A7752F54B674C76D" ma:contentTypeVersion="15" ma:contentTypeDescription="Create a new document." ma:contentTypeScope="" ma:versionID="e0b3070a9ccd67b0d65368e0712dbf4f">
  <xsd:schema xmlns:xsd="http://www.w3.org/2001/XMLSchema" xmlns:xs="http://www.w3.org/2001/XMLSchema" xmlns:p="http://schemas.microsoft.com/office/2006/metadata/properties" xmlns:ns2="6bf164b1-09ad-47a9-bf97-fa838379ec00" xmlns:ns3="55fe8c59-9f68-45fc-ad89-3b8a007264c0" targetNamespace="http://schemas.microsoft.com/office/2006/metadata/properties" ma:root="true" ma:fieldsID="b59fce17ca52ee437c8b26be68a6e40a" ns2:_="" ns3:_="">
    <xsd:import namespace="6bf164b1-09ad-47a9-bf97-fa838379ec00"/>
    <xsd:import namespace="55fe8c59-9f68-45fc-ad89-3b8a007264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164b1-09ad-47a9-bf97-fa838379ec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ea7019a-c3dc-464b-ba2f-0a559e84983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fe8c59-9f68-45fc-ad89-3b8a007264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5c832fd-e752-47b6-a6a2-e3c2ebb6c45e}" ma:internalName="TaxCatchAll" ma:showField="CatchAllData" ma:web="55fe8c59-9f68-45fc-ad89-3b8a00726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5fe8c59-9f68-45fc-ad89-3b8a007264c0" xsi:nil="true"/>
    <lcf76f155ced4ddcb4097134ff3c332f xmlns="6bf164b1-09ad-47a9-bf97-fa838379ec0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454A4C-D76E-4AD7-BCC7-0669CBE80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f164b1-09ad-47a9-bf97-fa838379ec00"/>
    <ds:schemaRef ds:uri="55fe8c59-9f68-45fc-ad89-3b8a00726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DC767A-7548-49D9-A4D3-019F0E82EF7D}">
  <ds:schemaRefs>
    <ds:schemaRef ds:uri="http://schemas.microsoft.com/sharepoint/v3/contenttype/forms"/>
  </ds:schemaRefs>
</ds:datastoreItem>
</file>

<file path=customXml/itemProps3.xml><?xml version="1.0" encoding="utf-8"?>
<ds:datastoreItem xmlns:ds="http://schemas.openxmlformats.org/officeDocument/2006/customXml" ds:itemID="{3E106BBA-996F-44BE-9BA5-FB991632E920}">
  <ds:schemaRefs>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http://schemas.microsoft.com/office/2006/documentManagement/types"/>
    <ds:schemaRef ds:uri="55fe8c59-9f68-45fc-ad89-3b8a007264c0"/>
    <ds:schemaRef ds:uri="6bf164b1-09ad-47a9-bf97-fa838379ec0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10597</TotalTime>
  <Words>1990</Words>
  <Application>Microsoft Office PowerPoint</Application>
  <PresentationFormat>Widescreen</PresentationFormat>
  <Paragraphs>224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Display</vt:lpstr>
      <vt:lpstr>Arial</vt:lpstr>
      <vt:lpstr>Calibri</vt:lpstr>
      <vt:lpstr>Symbol</vt:lpstr>
      <vt:lpstr>Office Theme</vt:lpstr>
      <vt:lpstr>Methylene Chloride Training</vt:lpstr>
      <vt:lpstr>Objectives</vt:lpstr>
      <vt:lpstr>What is Methylene Chloride</vt:lpstr>
      <vt:lpstr>Methylene Chloride in the Laboratory</vt:lpstr>
      <vt:lpstr>Risks Associated with Methylene Chloride</vt:lpstr>
      <vt:lpstr>EPA TSCA Standard Requirements</vt:lpstr>
      <vt:lpstr>Uses That the EPA Rule Doesn’t Apply To</vt:lpstr>
      <vt:lpstr>Key Regulatory Dates</vt:lpstr>
      <vt:lpstr>EHS Approval</vt:lpstr>
      <vt:lpstr> Workplace Chemical Protection Program (WCPP)</vt:lpstr>
      <vt:lpstr>Implementing Exposure Controls</vt:lpstr>
      <vt:lpstr>Elimination and Substitution</vt:lpstr>
      <vt:lpstr>Engineering Controls</vt:lpstr>
      <vt:lpstr>Administrative Controls</vt:lpstr>
      <vt:lpstr>Personal Protective Equipment</vt:lpstr>
      <vt:lpstr>Personal Protective Equipment</vt:lpstr>
      <vt:lpstr>Glove Use</vt:lpstr>
      <vt:lpstr>Glove Use Tips</vt:lpstr>
      <vt:lpstr>Glove Use</vt:lpstr>
      <vt:lpstr>Glove Removal</vt:lpstr>
      <vt:lpstr>Avoid Cross-Contamination</vt:lpstr>
      <vt:lpstr>Emergency Procedures</vt:lpstr>
      <vt:lpstr>Emergency Procedures</vt:lpstr>
      <vt:lpstr>Emergency Procedures</vt:lpstr>
      <vt:lpstr>Emergency Procedures</vt:lpstr>
      <vt:lpstr>Emergency Procedures</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Kiley, Harmony</dc:creator>
  <cp:lastModifiedBy>Larson, John</cp:lastModifiedBy>
  <cp:revision>15</cp:revision>
  <dcterms:created xsi:type="dcterms:W3CDTF">2025-08-13T20:37:50Z</dcterms:created>
  <dcterms:modified xsi:type="dcterms:W3CDTF">2025-09-22T20:08:56Z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0x0101004518039B61F14642A7752F54B674C76D</vt:lpwstr>
  </property>
  <property fmtid="{D5CDD505-2E9C-101B-9397-08002B2CF9AE}" pid="3" name="MediaServiceImageTags">
    <vt:lpwstr/>
  </property>
</Properties>
</file>